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8" r:id="rId36"/>
    <p:sldId id="297" r:id="rId37"/>
    <p:sldId id="309" r:id="rId38"/>
    <p:sldId id="299" r:id="rId39"/>
    <p:sldId id="293" r:id="rId40"/>
    <p:sldId id="285" r:id="rId41"/>
    <p:sldId id="306"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8" d="100"/>
          <a:sy n="78" d="100"/>
        </p:scale>
        <p:origin x="-30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FDF9608D-949F-4B4A-B4FA-885E4103D980}" type="datetimeFigureOut">
              <a:rPr lang="ru-RU" smtClean="0"/>
              <a:pPr/>
              <a:t>29.01.2021</a:t>
            </a:fld>
            <a:endParaRPr lang="ru-RU"/>
          </a:p>
        </p:txBody>
      </p:sp>
      <p:sp>
        <p:nvSpPr>
          <p:cNvPr id="5" name="Footer Placeholder 4"/>
          <p:cNvSpPr>
            <a:spLocks noGrp="1"/>
          </p:cNvSpPr>
          <p:nvPr>
            <p:ph type="ftr" sz="quarter" idx="11"/>
          </p:nvPr>
        </p:nvSpPr>
        <p:spPr>
          <a:xfrm>
            <a:off x="1371600" y="4323845"/>
            <a:ext cx="6400800" cy="365125"/>
          </a:xfrm>
        </p:spPr>
        <p:txBody>
          <a:bodyPr/>
          <a:lstStyle/>
          <a:p>
            <a:endParaRPr lang="ru-RU"/>
          </a:p>
        </p:txBody>
      </p:sp>
      <p:sp>
        <p:nvSpPr>
          <p:cNvPr id="6" name="Slide Number Placeholder 5"/>
          <p:cNvSpPr>
            <a:spLocks noGrp="1"/>
          </p:cNvSpPr>
          <p:nvPr>
            <p:ph type="sldNum" sz="quarter" idx="12"/>
          </p:nvPr>
        </p:nvSpPr>
        <p:spPr>
          <a:xfrm>
            <a:off x="8077200" y="1430866"/>
            <a:ext cx="2743200"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457910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742406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29.01.2021</a:t>
            </a:fld>
            <a:endParaRPr lang="ru-RU"/>
          </a:p>
        </p:txBody>
      </p:sp>
      <p:sp>
        <p:nvSpPr>
          <p:cNvPr id="5" name="Footer Placeholder 4"/>
          <p:cNvSpPr>
            <a:spLocks noGrp="1"/>
          </p:cNvSpPr>
          <p:nvPr>
            <p:ph type="ftr" sz="quarter" idx="11"/>
          </p:nvPr>
        </p:nvSpPr>
        <p:spPr>
          <a:xfrm>
            <a:off x="685800" y="381001"/>
            <a:ext cx="6991492" cy="36406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343413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0369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4040145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276974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73834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90618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73192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2702310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3246285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8978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DF9608D-949F-4B4A-B4FA-885E4103D980}" type="datetimeFigureOut">
              <a:rPr lang="ru-RU" smtClean="0"/>
              <a:pPr/>
              <a:t>29.01.2021</a:t>
            </a:fld>
            <a:endParaRPr lang="ru-RU"/>
          </a:p>
        </p:txBody>
      </p:sp>
      <p:sp>
        <p:nvSpPr>
          <p:cNvPr id="6" name="Footer Placeholder 5"/>
          <p:cNvSpPr>
            <a:spLocks noGrp="1"/>
          </p:cNvSpPr>
          <p:nvPr>
            <p:ph type="ftr" sz="quarter" idx="11"/>
          </p:nvPr>
        </p:nvSpPr>
        <p:spPr>
          <a:xfrm>
            <a:off x="685800" y="378883"/>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752837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542380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91707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DF9608D-949F-4B4A-B4FA-885E4103D980}"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568412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FDF9608D-949F-4B4A-B4FA-885E4103D980}" type="datetimeFigureOut">
              <a:rPr lang="ru-RU" smtClean="0"/>
              <a:pPr/>
              <a:t>29.01.2021</a:t>
            </a:fld>
            <a:endParaRPr lang="ru-RU"/>
          </a:p>
        </p:txBody>
      </p:sp>
      <p:sp>
        <p:nvSpPr>
          <p:cNvPr id="5" name="Footer Placeholder 4"/>
          <p:cNvSpPr>
            <a:spLocks noGrp="1"/>
          </p:cNvSpPr>
          <p:nvPr>
            <p:ph type="ftr" sz="quarter" idx="11"/>
          </p:nvPr>
        </p:nvSpPr>
        <p:spPr>
          <a:xfrm>
            <a:off x="685800" y="381000"/>
            <a:ext cx="6991492" cy="36512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8621EB3D-4477-48E5-835A-F3CFAA196A56}" type="slidenum">
              <a:rPr lang="ru-RU" smtClean="0"/>
              <a:pPr/>
              <a:t>‹#›</a:t>
            </a:fld>
            <a:endParaRPr lang="ru-RU"/>
          </a:p>
        </p:txBody>
      </p:sp>
    </p:spTree>
    <p:extLst>
      <p:ext uri="{BB962C8B-B14F-4D97-AF65-F5344CB8AC3E}">
        <p14:creationId xmlns:p14="http://schemas.microsoft.com/office/powerpoint/2010/main" val="164334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DF9608D-949F-4B4A-B4FA-885E4103D980}" type="datetimeFigureOut">
              <a:rPr lang="ru-RU" smtClean="0"/>
              <a:pPr/>
              <a:t>29.01.2021</a:t>
            </a:fld>
            <a:endParaRPr lang="ru-RU"/>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21EB3D-4477-48E5-835A-F3CFAA196A56}" type="slidenum">
              <a:rPr lang="ru-RU" smtClean="0"/>
              <a:pPr/>
              <a:t>‹#›</a:t>
            </a:fld>
            <a:endParaRPr lang="ru-RU"/>
          </a:p>
        </p:txBody>
      </p:sp>
    </p:spTree>
    <p:extLst>
      <p:ext uri="{BB962C8B-B14F-4D97-AF65-F5344CB8AC3E}">
        <p14:creationId xmlns:p14="http://schemas.microsoft.com/office/powerpoint/2010/main" val="2088430742"/>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2513" y="1241946"/>
            <a:ext cx="11054687" cy="2546283"/>
          </a:xfrm>
        </p:spPr>
        <p:txBody>
          <a:bodyPr>
            <a:no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Нормативно-правовая база, регламентирующая работу с детьми с ОВЗ и детьми-инвалидами в ОО.</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
            </a:r>
            <a:br>
              <a:rPr lang="ru-RU" sz="2800" b="1" dirty="0" smtClean="0">
                <a:solidFill>
                  <a:srgbClr val="FF0000"/>
                </a:solidFill>
                <a:latin typeface="Times New Roman" panose="02020603050405020304" pitchFamily="18" charset="0"/>
                <a:cs typeface="Times New Roman" panose="02020603050405020304" pitchFamily="18" charset="0"/>
              </a:rPr>
            </a:br>
            <a:endParaRPr lang="ru-RU"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0343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03258" y="621071"/>
            <a:ext cx="7466463" cy="1293028"/>
          </a:xfrm>
        </p:spPr>
        <p:txBody>
          <a:bodyPr>
            <a:normAutofit/>
          </a:bodyPr>
          <a:lstStyle/>
          <a:p>
            <a:pPr algn="l"/>
            <a:r>
              <a:rPr lang="ru-RU" b="1" u="sng" dirty="0" smtClean="0">
                <a:solidFill>
                  <a:srgbClr val="FF0000"/>
                </a:solidFill>
                <a:latin typeface="Times New Roman" panose="02020603050405020304" pitchFamily="18" charset="0"/>
                <a:cs typeface="Times New Roman" panose="02020603050405020304" pitchFamily="18" charset="0"/>
              </a:rPr>
              <a:t>Федеральный уровень:</a:t>
            </a:r>
            <a:endParaRPr lang="ru-RU" b="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68489" y="1914099"/>
            <a:ext cx="11450471" cy="4159155"/>
          </a:xfrm>
        </p:spPr>
        <p:txBody>
          <a:bodyPr/>
          <a:lstStyle/>
          <a:p>
            <a:r>
              <a:rPr lang="ru-RU" sz="3200" b="1" dirty="0">
                <a:solidFill>
                  <a:srgbClr val="C00000"/>
                </a:solidFill>
                <a:latin typeface="Times New Roman" panose="02020603050405020304" pitchFamily="18" charset="0"/>
                <a:cs typeface="Times New Roman" panose="02020603050405020304" pitchFamily="18" charset="0"/>
              </a:rPr>
              <a:t>Федеральный закон «Об образовании в Российской Федерации» № </a:t>
            </a:r>
            <a:r>
              <a:rPr lang="ru-RU" sz="3200" b="1" dirty="0" smtClean="0">
                <a:solidFill>
                  <a:srgbClr val="C00000"/>
                </a:solidFill>
                <a:latin typeface="Times New Roman" panose="02020603050405020304" pitchFamily="18" charset="0"/>
                <a:cs typeface="Times New Roman" panose="02020603050405020304" pitchFamily="18" charset="0"/>
              </a:rPr>
              <a:t>273 от </a:t>
            </a:r>
            <a:r>
              <a:rPr lang="ru-RU" sz="3200" b="1" dirty="0">
                <a:solidFill>
                  <a:srgbClr val="C00000"/>
                </a:solidFill>
                <a:latin typeface="Times New Roman" panose="02020603050405020304" pitchFamily="18" charset="0"/>
                <a:cs typeface="Times New Roman" panose="02020603050405020304" pitchFamily="18" charset="0"/>
              </a:rPr>
              <a:t>29 декабря 2012 </a:t>
            </a:r>
            <a:r>
              <a:rPr lang="ru-RU" sz="3200" b="1" dirty="0" smtClean="0">
                <a:solidFill>
                  <a:srgbClr val="C00000"/>
                </a:solidFill>
                <a:latin typeface="Times New Roman" panose="02020603050405020304" pitchFamily="18" charset="0"/>
                <a:cs typeface="Times New Roman" panose="02020603050405020304" pitchFamily="18" charset="0"/>
              </a:rPr>
              <a:t>года</a:t>
            </a:r>
          </a:p>
          <a:p>
            <a:pPr marL="0" indent="0">
              <a:buNone/>
            </a:pPr>
            <a:r>
              <a:rPr lang="ru-RU" sz="2400" b="1" dirty="0">
                <a:latin typeface="Times New Roman" panose="02020603050405020304" pitchFamily="18" charset="0"/>
                <a:cs typeface="Times New Roman" panose="02020603050405020304" pitchFamily="18" charset="0"/>
              </a:rPr>
              <a:t>Статья 2. Основные понятия, используемые в настоящем Федеральном </a:t>
            </a:r>
            <a:r>
              <a:rPr lang="ru-RU" sz="2400" b="1" dirty="0" smtClean="0">
                <a:latin typeface="Times New Roman" panose="02020603050405020304" pitchFamily="18" charset="0"/>
                <a:cs typeface="Times New Roman" panose="02020603050405020304" pitchFamily="18" charset="0"/>
              </a:rPr>
              <a:t>законе</a:t>
            </a:r>
          </a:p>
          <a:p>
            <a:pPr marL="0" indent="0">
              <a:buNone/>
            </a:pPr>
            <a:r>
              <a:rPr lang="ru-RU" sz="2400" dirty="0">
                <a:latin typeface="Times New Roman" panose="02020603050405020304" pitchFamily="18" charset="0"/>
                <a:cs typeface="Times New Roman" panose="02020603050405020304" pitchFamily="18" charset="0"/>
              </a:rPr>
              <a:t>16)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обучающийся с ограниченными возможностями здоровья </a:t>
            </a:r>
            <a:r>
              <a:rPr lang="ru-RU" sz="2400" dirty="0">
                <a:latin typeface="Times New Roman" panose="02020603050405020304" pitchFamily="18" charset="0"/>
                <a:cs typeface="Times New Roman" panose="02020603050405020304" pitchFamily="18" charset="0"/>
              </a:rPr>
              <a:t>- физическое лицо, имеющее недостатки в физическом и (или) психологическом развитии, подтвержденные психолого-медико-педагогической комиссией и препятствующие получению образования без создания специальных условий</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23)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индивидуальный учебный план </a:t>
            </a:r>
            <a:r>
              <a:rPr lang="ru-RU" sz="2400" dirty="0">
                <a:latin typeface="Times New Roman" panose="02020603050405020304" pitchFamily="18" charset="0"/>
                <a:cs typeface="Times New Roman" panose="02020603050405020304" pitchFamily="18" charset="0"/>
              </a:rPr>
              <a:t>- учебный план, обеспечивающий освоение образовательной программы на основе индивидуализации ее содержания с учетом особенностей и образовательных потребностей конкретного обучающегося;</a:t>
            </a:r>
          </a:p>
        </p:txBody>
      </p:sp>
    </p:spTree>
    <p:extLst>
      <p:ext uri="{BB962C8B-B14F-4D97-AF65-F5344CB8AC3E}">
        <p14:creationId xmlns:p14="http://schemas.microsoft.com/office/powerpoint/2010/main" val="3739816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3221" y="2251882"/>
            <a:ext cx="10820400" cy="3302758"/>
          </a:xfrm>
        </p:spPr>
        <p:txBody>
          <a:bodyPr/>
          <a:lstStyle/>
          <a:p>
            <a:pPr marL="0" indent="0">
              <a:buNone/>
            </a:pPr>
            <a:r>
              <a:rPr lang="ru-RU" sz="2400" dirty="0">
                <a:latin typeface="Times New Roman" panose="02020603050405020304" pitchFamily="18" charset="0"/>
                <a:cs typeface="Times New Roman" panose="02020603050405020304" pitchFamily="18" charset="0"/>
              </a:rPr>
              <a:t>27)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инклюзивное образование </a:t>
            </a:r>
            <a:r>
              <a:rPr lang="ru-RU" sz="2400" dirty="0">
                <a:latin typeface="Times New Roman" panose="02020603050405020304" pitchFamily="18" charset="0"/>
                <a:cs typeface="Times New Roman" panose="02020603050405020304" pitchFamily="18" charset="0"/>
              </a:rPr>
              <a:t>-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a:t>
            </a:r>
          </a:p>
          <a:p>
            <a:pPr marL="0" indent="0">
              <a:buNone/>
            </a:pPr>
            <a:r>
              <a:rPr lang="ru-RU" sz="2400" dirty="0">
                <a:latin typeface="Times New Roman" panose="02020603050405020304" pitchFamily="18" charset="0"/>
                <a:cs typeface="Times New Roman" panose="02020603050405020304" pitchFamily="18" charset="0"/>
              </a:rPr>
              <a:t>28)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адаптированная образовательная программа </a:t>
            </a:r>
            <a:r>
              <a:rPr lang="ru-RU" sz="2400" dirty="0">
                <a:latin typeface="Times New Roman" panose="02020603050405020304" pitchFamily="18" charset="0"/>
                <a:cs typeface="Times New Roman" panose="02020603050405020304" pitchFamily="18" charset="0"/>
              </a:rPr>
              <a:t>- образовательная программа, адаптированная для обучения лиц с ограниченными возможностями здоровья с учетом особенностей их психофизического развития, индивидуальных возможностей и при необходимости обеспечивающая коррекцию нарушений развития и социальную адаптацию указанных </a:t>
            </a:r>
            <a:r>
              <a:rPr lang="ru-RU" sz="2400" dirty="0" smtClean="0">
                <a:latin typeface="Times New Roman" panose="02020603050405020304" pitchFamily="18" charset="0"/>
                <a:cs typeface="Times New Roman" panose="02020603050405020304" pitchFamily="18" charset="0"/>
              </a:rPr>
              <a:t>лиц.</a:t>
            </a:r>
            <a:endParaRPr lang="ru-RU" sz="2400"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6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1069" y="1009935"/>
            <a:ext cx="11887200" cy="5732060"/>
          </a:xfrm>
        </p:spPr>
        <p:txBody>
          <a:bodyPr>
            <a:normAutofit/>
          </a:bodyPr>
          <a:lstStyle/>
          <a:p>
            <a:pPr marL="0" indent="0">
              <a:buNone/>
            </a:pPr>
            <a:r>
              <a:rPr lang="ru-RU" sz="2600" b="1" dirty="0" smtClean="0">
                <a:latin typeface="Times New Roman" panose="02020603050405020304" pitchFamily="18" charset="0"/>
                <a:cs typeface="Times New Roman" panose="02020603050405020304" pitchFamily="18" charset="0"/>
              </a:rPr>
              <a:t>Статья </a:t>
            </a:r>
            <a:r>
              <a:rPr lang="ru-RU" sz="2600" b="1" dirty="0">
                <a:latin typeface="Times New Roman" panose="02020603050405020304" pitchFamily="18" charset="0"/>
                <a:cs typeface="Times New Roman" panose="02020603050405020304" pitchFamily="18" charset="0"/>
              </a:rPr>
              <a:t>3. Основные принципы государственной политики и правового регулирования отношений в сфере </a:t>
            </a:r>
            <a:r>
              <a:rPr lang="ru-RU" sz="2600" b="1" dirty="0" smtClean="0">
                <a:latin typeface="Times New Roman" panose="02020603050405020304" pitchFamily="18" charset="0"/>
                <a:cs typeface="Times New Roman" panose="02020603050405020304" pitchFamily="18" charset="0"/>
              </a:rPr>
              <a:t>образования</a:t>
            </a:r>
          </a:p>
          <a:p>
            <a:pPr marL="0" indent="0">
              <a:buNone/>
            </a:pPr>
            <a:r>
              <a:rPr lang="ru-RU" dirty="0" smtClean="0">
                <a:latin typeface="Times New Roman" panose="02020603050405020304" pitchFamily="18" charset="0"/>
                <a:cs typeface="Times New Roman" panose="02020603050405020304" pitchFamily="18" charset="0"/>
              </a:rPr>
              <a:t>1. Государственная </a:t>
            </a:r>
            <a:r>
              <a:rPr lang="ru-RU" dirty="0">
                <a:latin typeface="Times New Roman" panose="02020603050405020304" pitchFamily="18" charset="0"/>
                <a:cs typeface="Times New Roman" panose="02020603050405020304" pitchFamily="18" charset="0"/>
              </a:rPr>
              <a:t>политика и правовое регулирование отношений в сфере образования основываются на следующих принципах</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обеспечение </a:t>
            </a:r>
            <a:r>
              <a:rPr lang="ru-RU" b="1" dirty="0">
                <a:latin typeface="Times New Roman" panose="02020603050405020304" pitchFamily="18" charset="0"/>
                <a:cs typeface="Times New Roman" panose="02020603050405020304" pitchFamily="18" charset="0"/>
              </a:rPr>
              <a:t>права каждого человека на образование</a:t>
            </a:r>
            <a:r>
              <a:rPr lang="ru-RU" dirty="0">
                <a:latin typeface="Times New Roman" panose="02020603050405020304" pitchFamily="18" charset="0"/>
                <a:cs typeface="Times New Roman" panose="02020603050405020304" pitchFamily="18" charset="0"/>
              </a:rPr>
              <a:t>, </a:t>
            </a:r>
            <a:r>
              <a:rPr lang="ru-RU" b="1" dirty="0">
                <a:solidFill>
                  <a:schemeClr val="tx1">
                    <a:lumMod val="95000"/>
                    <a:lumOff val="5000"/>
                  </a:schemeClr>
                </a:solidFill>
                <a:latin typeface="Times New Roman" panose="02020603050405020304" pitchFamily="18" charset="0"/>
                <a:cs typeface="Times New Roman" panose="02020603050405020304" pitchFamily="18" charset="0"/>
              </a:rPr>
              <a:t>недопустимость дискриминации </a:t>
            </a:r>
            <a:r>
              <a:rPr lang="ru-RU" dirty="0">
                <a:latin typeface="Times New Roman" panose="02020603050405020304" pitchFamily="18" charset="0"/>
                <a:cs typeface="Times New Roman" panose="02020603050405020304" pitchFamily="18" charset="0"/>
              </a:rPr>
              <a:t>в сфере образования;</a:t>
            </a:r>
          </a:p>
          <a:p>
            <a:pPr marL="0" indent="0">
              <a:buNone/>
            </a:pPr>
            <a:r>
              <a:rPr lang="ru-RU" dirty="0" smtClean="0">
                <a:latin typeface="Times New Roman" panose="02020603050405020304" pitchFamily="18" charset="0"/>
                <a:cs typeface="Times New Roman" panose="02020603050405020304" pitchFamily="18" charset="0"/>
              </a:rPr>
              <a:t>7</a:t>
            </a:r>
            <a:r>
              <a:rPr lang="ru-RU" dirty="0">
                <a:latin typeface="Times New Roman" panose="02020603050405020304" pitchFamily="18" charset="0"/>
                <a:cs typeface="Times New Roman" panose="02020603050405020304" pitchFamily="18" charset="0"/>
              </a:rPr>
              <a:t>) свобода выбора получения образования </a:t>
            </a:r>
            <a:r>
              <a:rPr lang="ru-RU" b="1" dirty="0">
                <a:latin typeface="Times New Roman" panose="02020603050405020304" pitchFamily="18" charset="0"/>
                <a:cs typeface="Times New Roman" panose="02020603050405020304" pitchFamily="18" charset="0"/>
              </a:rPr>
              <a:t>согласно склонностям и потребностям человека</a:t>
            </a:r>
            <a:r>
              <a:rPr lang="ru-RU" dirty="0">
                <a:latin typeface="Times New Roman" panose="02020603050405020304" pitchFamily="18" charset="0"/>
                <a:cs typeface="Times New Roman" panose="02020603050405020304" pitchFamily="18" charset="0"/>
              </a:rPr>
              <a:t>, создание условий для самореализации каждого человека, свободное развитие его способностей, включая предоставление права </a:t>
            </a:r>
            <a:r>
              <a:rPr lang="ru-RU" b="1" dirty="0">
                <a:latin typeface="Times New Roman" panose="02020603050405020304" pitchFamily="18" charset="0"/>
                <a:cs typeface="Times New Roman" panose="02020603050405020304" pitchFamily="18" charset="0"/>
              </a:rPr>
              <a:t>выбора форм получения образования, форм обучения</a:t>
            </a:r>
            <a:r>
              <a:rPr lang="ru-RU" dirty="0">
                <a:latin typeface="Times New Roman" panose="02020603050405020304" pitchFamily="18" charset="0"/>
                <a:cs typeface="Times New Roman" panose="02020603050405020304" pitchFamily="18" charset="0"/>
              </a:rPr>
              <a:t>, организации, осуществляющей образовательную деятельность, </a:t>
            </a:r>
            <a:r>
              <a:rPr lang="ru-RU" b="1" dirty="0">
                <a:latin typeface="Times New Roman" panose="02020603050405020304" pitchFamily="18" charset="0"/>
                <a:cs typeface="Times New Roman" panose="02020603050405020304" pitchFamily="18" charset="0"/>
              </a:rPr>
              <a:t>направленности образования в пределах, предоставленных системой образования</a:t>
            </a:r>
            <a:r>
              <a:rPr lang="ru-RU" dirty="0">
                <a:latin typeface="Times New Roman" panose="02020603050405020304" pitchFamily="18" charset="0"/>
                <a:cs typeface="Times New Roman" panose="02020603050405020304" pitchFamily="18" charset="0"/>
              </a:rPr>
              <a:t>, а также </a:t>
            </a:r>
            <a:r>
              <a:rPr lang="ru-RU" dirty="0">
                <a:solidFill>
                  <a:srgbClr val="FF0000"/>
                </a:solidFill>
                <a:latin typeface="Times New Roman" panose="02020603050405020304" pitchFamily="18" charset="0"/>
                <a:cs typeface="Times New Roman" panose="02020603050405020304" pitchFamily="18" charset="0"/>
              </a:rPr>
              <a:t>предоставление педагогическим работникам свободы в выборе форм обучения, методов обучения и воспитания</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8) обеспечение права на образование в течение всей жизни в соответствии с потребностями личности, </a:t>
            </a:r>
            <a:r>
              <a:rPr lang="ru-RU" b="1" dirty="0">
                <a:latin typeface="Times New Roman" panose="02020603050405020304" pitchFamily="18" charset="0"/>
                <a:cs typeface="Times New Roman" panose="02020603050405020304" pitchFamily="18" charset="0"/>
              </a:rPr>
              <a:t>адаптивность системы образования к уровню подготовки, особенностям развития, способностям и интересам </a:t>
            </a:r>
            <a:r>
              <a:rPr lang="ru-RU" b="1" dirty="0" smtClean="0">
                <a:latin typeface="Times New Roman" panose="02020603050405020304" pitchFamily="18" charset="0"/>
                <a:cs typeface="Times New Roman" panose="02020603050405020304" pitchFamily="18" charset="0"/>
              </a:rPr>
              <a:t>человека.</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3768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33014"/>
            <a:ext cx="10820400" cy="5145207"/>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 Право на образование. Государственные гарантии реализации права на образование в Российской </a:t>
            </a:r>
            <a:r>
              <a:rPr lang="ru-RU" sz="2400" b="1" dirty="0" smtClean="0">
                <a:latin typeface="Times New Roman" panose="02020603050405020304" pitchFamily="18" charset="0"/>
                <a:cs typeface="Times New Roman" panose="02020603050405020304" pitchFamily="18" charset="0"/>
              </a:rPr>
              <a:t>Федерации</a:t>
            </a:r>
            <a:endParaRPr lang="ru-RU" sz="2400" b="1" dirty="0">
              <a:latin typeface="Times New Roman" panose="02020603050405020304" pitchFamily="18" charset="0"/>
              <a:cs typeface="Times New Roman" panose="02020603050405020304" pitchFamily="18" charset="0"/>
            </a:endParaRPr>
          </a:p>
          <a:p>
            <a:pPr marL="457200" indent="-457200">
              <a:buAutoNum type="arabicPeriod"/>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Российской Федерации гарантируется право каждого человека на образование</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5. В целях реализации права каждого человека на образование федеральными государственными органами, органами государственной власти субъектов Российской Федерации и органами местного самоуправления:</a:t>
            </a:r>
          </a:p>
          <a:p>
            <a:pPr marL="0" indent="0">
              <a:buNone/>
            </a:pPr>
            <a:r>
              <a:rPr lang="ru-RU" dirty="0">
                <a:latin typeface="Times New Roman" panose="02020603050405020304" pitchFamily="18" charset="0"/>
                <a:cs typeface="Times New Roman" panose="02020603050405020304" pitchFamily="18" charset="0"/>
              </a:rPr>
              <a:t>1) создаются необходимые </a:t>
            </a:r>
            <a:r>
              <a:rPr lang="ru-RU" b="1" dirty="0">
                <a:latin typeface="Times New Roman" panose="02020603050405020304" pitchFamily="18" charset="0"/>
                <a:cs typeface="Times New Roman" panose="02020603050405020304" pitchFamily="18" charset="0"/>
              </a:rPr>
              <a:t>условия</a:t>
            </a:r>
            <a:r>
              <a:rPr lang="ru-RU" dirty="0">
                <a:latin typeface="Times New Roman" panose="02020603050405020304" pitchFamily="18" charset="0"/>
                <a:cs typeface="Times New Roman" panose="02020603050405020304" pitchFamily="18" charset="0"/>
              </a:rPr>
              <a:t> для получения без дискриминации качественного образования </a:t>
            </a:r>
            <a:r>
              <a:rPr lang="ru-RU" dirty="0">
                <a:solidFill>
                  <a:srgbClr val="FF0000"/>
                </a:solidFill>
                <a:latin typeface="Times New Roman" panose="02020603050405020304" pitchFamily="18" charset="0"/>
                <a:cs typeface="Times New Roman" panose="02020603050405020304" pitchFamily="18" charset="0"/>
              </a:rPr>
              <a:t>лицами с ограниченными возможностями здоровья</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для коррекции </a:t>
            </a:r>
            <a:r>
              <a:rPr lang="ru-RU" dirty="0">
                <a:latin typeface="Times New Roman" panose="02020603050405020304" pitchFamily="18" charset="0"/>
                <a:cs typeface="Times New Roman" panose="02020603050405020304" pitchFamily="18" charset="0"/>
              </a:rPr>
              <a:t>нарушений развития и </a:t>
            </a:r>
            <a:r>
              <a:rPr lang="ru-RU" b="1" dirty="0">
                <a:latin typeface="Times New Roman" panose="02020603050405020304" pitchFamily="18" charset="0"/>
                <a:cs typeface="Times New Roman" panose="02020603050405020304" pitchFamily="18" charset="0"/>
              </a:rPr>
              <a:t>социальной адаптации</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оказания ранней коррекционной помощи</a:t>
            </a:r>
            <a:r>
              <a:rPr lang="ru-RU" dirty="0">
                <a:latin typeface="Times New Roman" panose="02020603050405020304" pitchFamily="18" charset="0"/>
                <a:cs typeface="Times New Roman" panose="02020603050405020304" pitchFamily="18" charset="0"/>
              </a:rPr>
              <a:t> на основе специальных педагогических подходов и наиболее подходящих для этих лиц языков, методов и способов общения и условия, в максимальной степени способствующие получению образования определенного уровня и определенной направленности, а также социальному развитию этих лиц, в том числе посредством организации инклюзивного образования лиц с ограниченными возможностями здоровья;</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08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5660" y="1596788"/>
            <a:ext cx="11627892" cy="5022376"/>
          </a:xfrm>
        </p:spPr>
        <p:txBody>
          <a:bodyPr>
            <a:normAutofit/>
          </a:bodyPr>
          <a:lstStyle/>
          <a:p>
            <a:pPr marL="0" indent="0">
              <a:buNone/>
            </a:pPr>
            <a:r>
              <a:rPr lang="ru-RU" sz="2400" b="1" dirty="0">
                <a:latin typeface="Times New Roman" panose="02020603050405020304" pitchFamily="18" charset="0"/>
                <a:cs typeface="Times New Roman" panose="02020603050405020304" pitchFamily="18" charset="0"/>
              </a:rPr>
              <a:t>Статья 11. Федеральные государственные образовательные стандарты и федеральные государственные требования. Образовательные </a:t>
            </a:r>
            <a:r>
              <a:rPr lang="ru-RU" sz="2400" b="1" dirty="0" smtClean="0">
                <a:latin typeface="Times New Roman" panose="02020603050405020304" pitchFamily="18" charset="0"/>
                <a:cs typeface="Times New Roman" panose="02020603050405020304" pitchFamily="18" charset="0"/>
              </a:rPr>
              <a:t>стандарты</a:t>
            </a:r>
          </a:p>
          <a:p>
            <a:pPr marL="457200" indent="-457200">
              <a:buAutoNum type="arabicPeriod"/>
            </a:pPr>
            <a:r>
              <a:rPr lang="ru-RU" dirty="0" smtClean="0">
                <a:latin typeface="Times New Roman" panose="02020603050405020304" pitchFamily="18" charset="0"/>
                <a:cs typeface="Times New Roman" panose="02020603050405020304" pitchFamily="18" charset="0"/>
              </a:rPr>
              <a:t>Федеральные </a:t>
            </a:r>
            <a:r>
              <a:rPr lang="ru-RU" dirty="0">
                <a:latin typeface="Times New Roman" panose="02020603050405020304" pitchFamily="18" charset="0"/>
                <a:cs typeface="Times New Roman" panose="02020603050405020304" pitchFamily="18" charset="0"/>
              </a:rPr>
              <a:t>государственные образовательные стандарты и федеральные государственные требования обеспечивают</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 вариативность содержания образовательных программ соответствующего уровня образования, </a:t>
            </a:r>
            <a:r>
              <a:rPr lang="ru-RU" b="1" dirty="0">
                <a:latin typeface="Times New Roman" panose="02020603050405020304" pitchFamily="18" charset="0"/>
                <a:cs typeface="Times New Roman" panose="02020603050405020304" pitchFamily="18" charset="0"/>
              </a:rPr>
              <a:t>возможность формирования образовательных программ различных уровня сложности и направленности с учетом образовательных потребностей и способностей </a:t>
            </a:r>
            <a:r>
              <a:rPr lang="ru-RU" b="1" dirty="0" smtClean="0">
                <a:latin typeface="Times New Roman" panose="02020603050405020304" pitchFamily="18" charset="0"/>
                <a:cs typeface="Times New Roman" panose="02020603050405020304" pitchFamily="18" charset="0"/>
              </a:rPr>
              <a:t>обучающихся.</a:t>
            </a:r>
          </a:p>
          <a:p>
            <a:pPr marL="0" indent="0">
              <a:buNone/>
            </a:pPr>
            <a:r>
              <a:rPr lang="ru-RU" dirty="0" smtClean="0">
                <a:latin typeface="Times New Roman" panose="02020603050405020304" pitchFamily="18" charset="0"/>
                <a:cs typeface="Times New Roman" panose="02020603050405020304" pitchFamily="18" charset="0"/>
              </a:rPr>
              <a:t>6</a:t>
            </a:r>
            <a:r>
              <a:rPr lang="ru-RU" dirty="0">
                <a:latin typeface="Times New Roman" panose="02020603050405020304" pitchFamily="18" charset="0"/>
                <a:cs typeface="Times New Roman" panose="02020603050405020304" pitchFamily="18" charset="0"/>
              </a:rPr>
              <a:t>. В целях обеспечения реализации права на образование обучающихся с ограниченными возможностями здоровья устанавливаются федеральные государственные образовательные стандарты образования указанных лиц или включаются в федеральные государственные образовательные стандарты специальные требования.</a:t>
            </a:r>
          </a:p>
        </p:txBody>
      </p:sp>
    </p:spTree>
    <p:extLst>
      <p:ext uri="{BB962C8B-B14F-4D97-AF65-F5344CB8AC3E}">
        <p14:creationId xmlns:p14="http://schemas.microsoft.com/office/powerpoint/2010/main" val="375920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29" y="736978"/>
            <a:ext cx="11914495" cy="5882185"/>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44. Права, обязанности и ответственность в сфере образования родителей (законных представителей) несовершеннолетних </a:t>
            </a:r>
            <a:r>
              <a:rPr lang="ru-RU" sz="2400" b="1" dirty="0" smtClean="0">
                <a:latin typeface="Times New Roman" panose="02020603050405020304" pitchFamily="18" charset="0"/>
                <a:cs typeface="Times New Roman" panose="02020603050405020304" pitchFamily="18" charset="0"/>
              </a:rPr>
              <a:t>обучающихся</a:t>
            </a:r>
          </a:p>
          <a:p>
            <a:pPr marL="0" indent="0">
              <a:buNone/>
            </a:pPr>
            <a:r>
              <a:rPr lang="ru-RU" dirty="0">
                <a:latin typeface="Times New Roman" panose="02020603050405020304" pitchFamily="18" charset="0"/>
                <a:cs typeface="Times New Roman" panose="02020603050405020304" pitchFamily="18" charset="0"/>
              </a:rPr>
              <a:t>3. Родители (законные представители) несовершеннолетних обучающихся имеют право:</a:t>
            </a:r>
          </a:p>
          <a:p>
            <a:pPr marL="0" indent="0">
              <a:buNone/>
            </a:pPr>
            <a:r>
              <a:rPr lang="ru-RU" dirty="0" smtClean="0">
                <a:latin typeface="Times New Roman" panose="02020603050405020304" pitchFamily="18" charset="0"/>
                <a:cs typeface="Times New Roman" panose="02020603050405020304" pitchFamily="18" charset="0"/>
              </a:rPr>
              <a:t>1) выбирать </a:t>
            </a:r>
            <a:r>
              <a:rPr lang="ru-RU" dirty="0">
                <a:latin typeface="Times New Roman" panose="02020603050405020304" pitchFamily="18" charset="0"/>
                <a:cs typeface="Times New Roman" panose="02020603050405020304" pitchFamily="18" charset="0"/>
              </a:rPr>
              <a:t>до завершения получения ребенком основного общего образования с учетом мнения ребенка, а также </a:t>
            </a:r>
            <a:r>
              <a:rPr lang="ru-RU" dirty="0">
                <a:solidFill>
                  <a:srgbClr val="FF0000"/>
                </a:solidFill>
                <a:latin typeface="Times New Roman" panose="02020603050405020304" pitchFamily="18" charset="0"/>
                <a:cs typeface="Times New Roman" panose="02020603050405020304" pitchFamily="18" charset="0"/>
              </a:rPr>
              <a:t>с учетом рекомендаций психолого-медико-педагогической комиссии </a:t>
            </a:r>
            <a:r>
              <a:rPr lang="ru-RU" dirty="0">
                <a:latin typeface="Times New Roman" panose="02020603050405020304" pitchFamily="18" charset="0"/>
                <a:cs typeface="Times New Roman" panose="02020603050405020304" pitchFamily="18" charset="0"/>
              </a:rPr>
              <a:t>(при их наличии) </a:t>
            </a:r>
            <a:r>
              <a:rPr lang="ru-RU" b="1" dirty="0">
                <a:latin typeface="Times New Roman" panose="02020603050405020304" pitchFamily="18" charset="0"/>
                <a:cs typeface="Times New Roman" panose="02020603050405020304" pitchFamily="18" charset="0"/>
              </a:rPr>
              <a:t>формы получения образования и формы обучения, организации</a:t>
            </a:r>
            <a:r>
              <a:rPr lang="ru-RU" dirty="0">
                <a:latin typeface="Times New Roman" panose="02020603050405020304" pitchFamily="18" charset="0"/>
                <a:cs typeface="Times New Roman" panose="02020603050405020304" pitchFamily="18" charset="0"/>
              </a:rPr>
              <a:t>, осуществляющие образовательную деятельность, язык, языки образования, факультативные и элективные учебные предметы, курсы, дисциплины (модули) из перечня, предлагаемого организацией, осуществляющей образовательную деятельность</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a:t>
            </a:r>
            <a:r>
              <a:rPr lang="ru-RU" dirty="0">
                <a:solidFill>
                  <a:srgbClr val="FF0000"/>
                </a:solidFill>
                <a:latin typeface="Times New Roman" panose="02020603050405020304" pitchFamily="18" charset="0"/>
                <a:cs typeface="Times New Roman" panose="02020603050405020304" pitchFamily="18" charset="0"/>
              </a:rPr>
              <a:t>) получать информацию о всех видах планируемых обследований </a:t>
            </a:r>
            <a:r>
              <a:rPr lang="ru-RU" dirty="0">
                <a:latin typeface="Times New Roman" panose="02020603050405020304" pitchFamily="18" charset="0"/>
                <a:cs typeface="Times New Roman" panose="02020603050405020304" pitchFamily="18" charset="0"/>
              </a:rPr>
              <a:t>(психологических, психолого-педагогических) обучающихся, </a:t>
            </a:r>
            <a:r>
              <a:rPr lang="ru-RU" dirty="0">
                <a:solidFill>
                  <a:srgbClr val="FF0000"/>
                </a:solidFill>
                <a:latin typeface="Times New Roman" panose="02020603050405020304" pitchFamily="18" charset="0"/>
                <a:cs typeface="Times New Roman" panose="02020603050405020304" pitchFamily="18" charset="0"/>
              </a:rPr>
              <a:t>давать согласие </a:t>
            </a:r>
            <a:r>
              <a:rPr lang="ru-RU" dirty="0">
                <a:latin typeface="Times New Roman" panose="02020603050405020304" pitchFamily="18" charset="0"/>
                <a:cs typeface="Times New Roman" panose="02020603050405020304" pitchFamily="18" charset="0"/>
              </a:rPr>
              <a:t>на проведение таких обследований или участие в таких обследованиях, </a:t>
            </a:r>
            <a:r>
              <a:rPr lang="ru-RU" dirty="0">
                <a:solidFill>
                  <a:srgbClr val="FF0000"/>
                </a:solidFill>
                <a:latin typeface="Times New Roman" panose="02020603050405020304" pitchFamily="18" charset="0"/>
                <a:cs typeface="Times New Roman" panose="02020603050405020304" pitchFamily="18" charset="0"/>
              </a:rPr>
              <a:t>отказаться</a:t>
            </a:r>
            <a:r>
              <a:rPr lang="ru-RU" dirty="0">
                <a:latin typeface="Times New Roman" panose="02020603050405020304" pitchFamily="18" charset="0"/>
                <a:cs typeface="Times New Roman" panose="02020603050405020304" pitchFamily="18" charset="0"/>
              </a:rPr>
              <a:t> от их проведения или участия в них, </a:t>
            </a:r>
            <a:r>
              <a:rPr lang="ru-RU" dirty="0">
                <a:solidFill>
                  <a:srgbClr val="FF0000"/>
                </a:solidFill>
                <a:latin typeface="Times New Roman" panose="02020603050405020304" pitchFamily="18" charset="0"/>
                <a:cs typeface="Times New Roman" panose="02020603050405020304" pitchFamily="18" charset="0"/>
              </a:rPr>
              <a:t>получать информацию о результатах проведенных обследований</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обучающихся;</a:t>
            </a:r>
          </a:p>
          <a:p>
            <a:pPr marL="0" indent="0">
              <a:buNone/>
            </a:pPr>
            <a:r>
              <a:rPr lang="ru-RU" dirty="0">
                <a:latin typeface="Times New Roman" panose="02020603050405020304" pitchFamily="18" charset="0"/>
                <a:cs typeface="Times New Roman" panose="02020603050405020304" pitchFamily="18" charset="0"/>
              </a:rPr>
              <a:t>8) </a:t>
            </a:r>
            <a:r>
              <a:rPr lang="ru-RU" dirty="0">
                <a:solidFill>
                  <a:srgbClr val="FF0000"/>
                </a:solidFill>
                <a:latin typeface="Times New Roman" panose="02020603050405020304" pitchFamily="18" charset="0"/>
                <a:cs typeface="Times New Roman" panose="02020603050405020304" pitchFamily="18" charset="0"/>
              </a:rPr>
              <a:t>присутствовать при обследовании </a:t>
            </a:r>
            <a:r>
              <a:rPr lang="ru-RU" dirty="0">
                <a:latin typeface="Times New Roman" panose="02020603050405020304" pitchFamily="18" charset="0"/>
                <a:cs typeface="Times New Roman" panose="02020603050405020304" pitchFamily="18" charset="0"/>
              </a:rPr>
              <a:t>детей психолого-медико-педагогической комиссией, </a:t>
            </a:r>
            <a:r>
              <a:rPr lang="ru-RU" dirty="0">
                <a:solidFill>
                  <a:srgbClr val="FF0000"/>
                </a:solidFill>
                <a:latin typeface="Times New Roman" panose="02020603050405020304" pitchFamily="18" charset="0"/>
                <a:cs typeface="Times New Roman" panose="02020603050405020304" pitchFamily="18" charset="0"/>
              </a:rPr>
              <a:t>обсуждении результатов </a:t>
            </a:r>
            <a:r>
              <a:rPr lang="ru-RU" dirty="0">
                <a:latin typeface="Times New Roman" panose="02020603050405020304" pitchFamily="18" charset="0"/>
                <a:cs typeface="Times New Roman" panose="02020603050405020304" pitchFamily="18" charset="0"/>
              </a:rPr>
              <a:t>обследования и рекомендаций, полученных по результатам обследования, </a:t>
            </a:r>
            <a:r>
              <a:rPr lang="ru-RU" dirty="0">
                <a:solidFill>
                  <a:srgbClr val="FF0000"/>
                </a:solidFill>
                <a:latin typeface="Times New Roman" panose="02020603050405020304" pitchFamily="18" charset="0"/>
                <a:cs typeface="Times New Roman" panose="02020603050405020304" pitchFamily="18" charset="0"/>
              </a:rPr>
              <a:t>высказывать свое мнение </a:t>
            </a:r>
            <a:r>
              <a:rPr lang="ru-RU" dirty="0">
                <a:latin typeface="Times New Roman" panose="02020603050405020304" pitchFamily="18" charset="0"/>
                <a:cs typeface="Times New Roman" panose="02020603050405020304" pitchFamily="18" charset="0"/>
              </a:rPr>
              <a:t>относительно предлагаемых условий для организации обучения и воспитания детей.</a:t>
            </a:r>
          </a:p>
        </p:txBody>
      </p:sp>
    </p:spTree>
    <p:extLst>
      <p:ext uri="{BB962C8B-B14F-4D97-AF65-F5344CB8AC3E}">
        <p14:creationId xmlns:p14="http://schemas.microsoft.com/office/powerpoint/2010/main" val="80807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8490" y="1610436"/>
            <a:ext cx="11137710" cy="4858603"/>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48. Обязанности и ответственность педагогических </a:t>
            </a:r>
            <a:r>
              <a:rPr lang="ru-RU" sz="2400" b="1" dirty="0" smtClean="0">
                <a:latin typeface="Times New Roman" panose="02020603050405020304" pitchFamily="18" charset="0"/>
                <a:cs typeface="Times New Roman" panose="02020603050405020304" pitchFamily="18" charset="0"/>
              </a:rPr>
              <a:t>работников</a:t>
            </a:r>
            <a:endParaRPr lang="ru-RU" sz="2400"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1. Педагогические работники обязаны:</a:t>
            </a:r>
          </a:p>
          <a:p>
            <a:pPr marL="0" indent="0">
              <a:buNone/>
            </a:pPr>
            <a:r>
              <a:rPr lang="ru-RU" dirty="0">
                <a:latin typeface="Times New Roman" panose="02020603050405020304" pitchFamily="18" charset="0"/>
                <a:cs typeface="Times New Roman" panose="02020603050405020304" pitchFamily="18" charset="0"/>
              </a:rPr>
              <a:t>6) учитывать особенности психофизического развития обучающихся и состояние их здоровья, соблюдать специальные условия, необходимые для получения образования лицами с ограниченными возможностями здоровья</a:t>
            </a:r>
            <a:r>
              <a:rPr lang="ru-RU" b="1" dirty="0">
                <a:latin typeface="Times New Roman" panose="02020603050405020304" pitchFamily="18" charset="0"/>
                <a:cs typeface="Times New Roman" panose="02020603050405020304" pitchFamily="18" charset="0"/>
              </a:rPr>
              <a:t>, взаимодействовать </a:t>
            </a:r>
            <a:r>
              <a:rPr lang="ru-RU" b="1" u="sng" dirty="0">
                <a:latin typeface="Times New Roman" panose="02020603050405020304" pitchFamily="18" charset="0"/>
                <a:cs typeface="Times New Roman" panose="02020603050405020304" pitchFamily="18" charset="0"/>
              </a:rPr>
              <a:t>при </a:t>
            </a:r>
            <a:r>
              <a:rPr lang="ru-RU" b="1" u="sng" dirty="0" smtClean="0">
                <a:latin typeface="Times New Roman" panose="02020603050405020304" pitchFamily="18" charset="0"/>
                <a:cs typeface="Times New Roman" panose="02020603050405020304" pitchFamily="18" charset="0"/>
              </a:rPr>
              <a:t>необходимости </a:t>
            </a:r>
            <a:r>
              <a:rPr lang="ru-RU" b="1" dirty="0">
                <a:latin typeface="Times New Roman" panose="02020603050405020304" pitchFamily="18" charset="0"/>
                <a:cs typeface="Times New Roman" panose="02020603050405020304" pitchFamily="18" charset="0"/>
              </a:rPr>
              <a:t>с медицинскими </a:t>
            </a:r>
            <a:r>
              <a:rPr lang="ru-RU" b="1" dirty="0" smtClean="0">
                <a:latin typeface="Times New Roman" panose="02020603050405020304" pitchFamily="18" charset="0"/>
                <a:cs typeface="Times New Roman" panose="02020603050405020304" pitchFamily="18" charset="0"/>
              </a:rPr>
              <a:t>организациями</a:t>
            </a:r>
            <a:r>
              <a:rPr lang="ru-RU" dirty="0" smtClean="0">
                <a:latin typeface="Times New Roman" panose="02020603050405020304" pitchFamily="18" charset="0"/>
                <a:cs typeface="Times New Roman" panose="02020603050405020304" pitchFamily="18" charset="0"/>
              </a:rPr>
              <a:t>.</a:t>
            </a:r>
          </a:p>
          <a:p>
            <a:pPr marL="0" indent="0">
              <a:buNone/>
            </a:pPr>
            <a:r>
              <a:rPr lang="ru-RU" sz="2400" b="1" dirty="0">
                <a:latin typeface="Times New Roman" panose="02020603050405020304" pitchFamily="18" charset="0"/>
                <a:cs typeface="Times New Roman" panose="02020603050405020304" pitchFamily="18" charset="0"/>
              </a:rPr>
              <a:t>Статья 54. Договор об </a:t>
            </a:r>
            <a:r>
              <a:rPr lang="ru-RU" sz="2400" b="1" dirty="0" smtClean="0">
                <a:latin typeface="Times New Roman" panose="02020603050405020304" pitchFamily="18" charset="0"/>
                <a:cs typeface="Times New Roman" panose="02020603050405020304" pitchFamily="18" charset="0"/>
              </a:rPr>
              <a:t>образовании</a:t>
            </a:r>
          </a:p>
          <a:p>
            <a:pPr marL="0" indent="0">
              <a:buNone/>
            </a:pPr>
            <a:r>
              <a:rPr lang="ru-RU" dirty="0">
                <a:latin typeface="Times New Roman" panose="02020603050405020304" pitchFamily="18" charset="0"/>
                <a:cs typeface="Times New Roman" panose="02020603050405020304" pitchFamily="18" charset="0"/>
              </a:rPr>
              <a:t>2. В договоре об образовании должны быть указаны </a:t>
            </a:r>
            <a:r>
              <a:rPr lang="ru-RU" b="1" dirty="0">
                <a:latin typeface="Times New Roman" panose="02020603050405020304" pitchFamily="18" charset="0"/>
                <a:cs typeface="Times New Roman" panose="02020603050405020304" pitchFamily="18" charset="0"/>
              </a:rPr>
              <a:t>основные характеристики образовани</a:t>
            </a:r>
            <a:r>
              <a:rPr lang="ru-RU" dirty="0">
                <a:latin typeface="Times New Roman" panose="02020603050405020304" pitchFamily="18" charset="0"/>
                <a:cs typeface="Times New Roman" panose="02020603050405020304" pitchFamily="18" charset="0"/>
              </a:rPr>
              <a:t>я, в том числе </a:t>
            </a:r>
            <a:r>
              <a:rPr lang="ru-RU" b="1" dirty="0">
                <a:latin typeface="Times New Roman" panose="02020603050405020304" pitchFamily="18" charset="0"/>
                <a:cs typeface="Times New Roman" panose="02020603050405020304" pitchFamily="18" charset="0"/>
              </a:rPr>
              <a:t>вид, уровень и (или) направленность </a:t>
            </a:r>
            <a:r>
              <a:rPr lang="ru-RU" dirty="0">
                <a:latin typeface="Times New Roman" panose="02020603050405020304" pitchFamily="18" charset="0"/>
                <a:cs typeface="Times New Roman" panose="02020603050405020304" pitchFamily="18" charset="0"/>
              </a:rPr>
              <a:t>образовательной программы (часть образовательной программы определенных уровня, вида и (или) направленности), </a:t>
            </a:r>
            <a:r>
              <a:rPr lang="ru-RU" b="1" dirty="0">
                <a:latin typeface="Times New Roman" panose="02020603050405020304" pitchFamily="18" charset="0"/>
                <a:cs typeface="Times New Roman" panose="02020603050405020304" pitchFamily="18" charset="0"/>
              </a:rPr>
              <a:t>форма обучения, срок освоения </a:t>
            </a:r>
            <a:r>
              <a:rPr lang="ru-RU" dirty="0">
                <a:latin typeface="Times New Roman" panose="02020603050405020304" pitchFamily="18" charset="0"/>
                <a:cs typeface="Times New Roman" panose="02020603050405020304" pitchFamily="18" charset="0"/>
              </a:rPr>
              <a:t>образовательной программы (продолжительность обучения).</a:t>
            </a:r>
          </a:p>
        </p:txBody>
      </p:sp>
    </p:spTree>
    <p:extLst>
      <p:ext uri="{BB962C8B-B14F-4D97-AF65-F5344CB8AC3E}">
        <p14:creationId xmlns:p14="http://schemas.microsoft.com/office/powerpoint/2010/main" val="3331732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0376" y="1624084"/>
            <a:ext cx="11055824" cy="4594601"/>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55. Общие требования к приему на обучение в организацию, осуществляющую образовательную </a:t>
            </a:r>
            <a:r>
              <a:rPr lang="ru-RU" sz="2400" b="1" dirty="0" smtClean="0">
                <a:latin typeface="Times New Roman" panose="02020603050405020304" pitchFamily="18" charset="0"/>
                <a:cs typeface="Times New Roman" panose="02020603050405020304" pitchFamily="18" charset="0"/>
              </a:rPr>
              <a:t>деятельность</a:t>
            </a:r>
          </a:p>
          <a:p>
            <a:pPr marL="0" indent="0">
              <a:buNone/>
            </a:pPr>
            <a:r>
              <a:rPr lang="ru-RU" dirty="0">
                <a:latin typeface="Times New Roman" panose="02020603050405020304" pitchFamily="18" charset="0"/>
                <a:cs typeface="Times New Roman" panose="02020603050405020304" pitchFamily="18" charset="0"/>
              </a:rPr>
              <a:t>3. Прием на обучение по основным общеобразовательным программам и образовательным программам среднего профессионального образования за счет бюджетных ассигнований федерального бюджета, бюджетов субъектов Российской Федерации и местных бюджетов проводится на общедоступной основе, если иное не предусмотрено настоящим Федеральным законом. </a:t>
            </a:r>
            <a:r>
              <a:rPr lang="ru-RU" b="1" dirty="0">
                <a:solidFill>
                  <a:srgbClr val="002060"/>
                </a:solidFill>
                <a:latin typeface="Times New Roman" panose="02020603050405020304" pitchFamily="18" charset="0"/>
                <a:cs typeface="Times New Roman" panose="02020603050405020304" pitchFamily="18" charset="0"/>
              </a:rPr>
              <a:t>Дети с ограниченными возможностями здоровья принимаются на обучение по адаптированной основной общеобразовательной программе только с согласия родителей (законных представителей) и на основании рекомендаций психолого-медико-педагогической комиссии.</a:t>
            </a:r>
          </a:p>
        </p:txBody>
      </p:sp>
    </p:spTree>
    <p:extLst>
      <p:ext uri="{BB962C8B-B14F-4D97-AF65-F5344CB8AC3E}">
        <p14:creationId xmlns:p14="http://schemas.microsoft.com/office/powerpoint/2010/main" val="40255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024" y="1883390"/>
            <a:ext cx="11042176" cy="4335295"/>
          </a:xfrm>
        </p:spPr>
        <p:txBody>
          <a:bodyPr/>
          <a:lstStyle/>
          <a:p>
            <a:pPr marL="0" indent="0">
              <a:buNone/>
            </a:pPr>
            <a:r>
              <a:rPr lang="ru-RU" sz="2400" b="1" dirty="0">
                <a:latin typeface="Times New Roman" panose="02020603050405020304" pitchFamily="18" charset="0"/>
                <a:cs typeface="Times New Roman" panose="02020603050405020304" pitchFamily="18" charset="0"/>
              </a:rPr>
              <a:t>Статья 57. Изменение образовательных </a:t>
            </a:r>
            <a:r>
              <a:rPr lang="ru-RU" sz="2400" b="1" dirty="0" smtClean="0">
                <a:latin typeface="Times New Roman" panose="02020603050405020304" pitchFamily="18" charset="0"/>
                <a:cs typeface="Times New Roman" panose="02020603050405020304" pitchFamily="18" charset="0"/>
              </a:rPr>
              <a:t>отношений</a:t>
            </a:r>
            <a:endParaRPr lang="ru-RU" sz="2400"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1. Образовательные отношения изменяются </a:t>
            </a:r>
            <a:r>
              <a:rPr lang="ru-RU" dirty="0">
                <a:solidFill>
                  <a:srgbClr val="FF0000"/>
                </a:solidFill>
                <a:latin typeface="Times New Roman" panose="02020603050405020304" pitchFamily="18" charset="0"/>
                <a:cs typeface="Times New Roman" panose="02020603050405020304" pitchFamily="18" charset="0"/>
              </a:rPr>
              <a:t>в случае изменения условий получения обучающимся образования</a:t>
            </a:r>
            <a:r>
              <a:rPr lang="ru-RU" dirty="0">
                <a:latin typeface="Times New Roman" panose="02020603050405020304" pitchFamily="18" charset="0"/>
                <a:cs typeface="Times New Roman" panose="02020603050405020304" pitchFamily="18" charset="0"/>
              </a:rPr>
              <a:t> по конкретной основной или дополнительной образовательной программе, повлекшего за собой изменение взаимных прав и обязанностей обучающегося и организации, осуществляющей образовательную деятельность.</a:t>
            </a:r>
          </a:p>
          <a:p>
            <a:pPr marL="0" indent="0">
              <a:buNone/>
            </a:pPr>
            <a:r>
              <a:rPr lang="ru-RU" dirty="0">
                <a:latin typeface="Times New Roman" panose="02020603050405020304" pitchFamily="18" charset="0"/>
                <a:cs typeface="Times New Roman" panose="02020603050405020304" pitchFamily="18" charset="0"/>
              </a:rPr>
              <a:t>3. Основанием для изменения образовательных отношений является </a:t>
            </a:r>
            <a:r>
              <a:rPr lang="ru-RU" b="1" dirty="0">
                <a:latin typeface="Times New Roman" panose="02020603050405020304" pitchFamily="18" charset="0"/>
                <a:cs typeface="Times New Roman" panose="02020603050405020304" pitchFamily="18" charset="0"/>
              </a:rPr>
              <a:t>распорядительный акт организации</a:t>
            </a:r>
            <a:r>
              <a:rPr lang="ru-RU" dirty="0">
                <a:latin typeface="Times New Roman" panose="02020603050405020304" pitchFamily="18" charset="0"/>
                <a:cs typeface="Times New Roman" panose="02020603050405020304" pitchFamily="18" charset="0"/>
              </a:rPr>
              <a:t>, осуществляющей образовательную деятельность, изданный руководителем этой организации или уполномоченным им лицом. Если с обучающимся (родителями (законными представителями) несовершеннолетнего обучающегося) заключен договор об образовании, распорядительный акт издается на основании внесения соответствующих изменений в такой договор.</a:t>
            </a:r>
          </a:p>
        </p:txBody>
      </p:sp>
    </p:spTree>
    <p:extLst>
      <p:ext uri="{BB962C8B-B14F-4D97-AF65-F5344CB8AC3E}">
        <p14:creationId xmlns:p14="http://schemas.microsoft.com/office/powerpoint/2010/main" val="3270017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443552"/>
            <a:ext cx="12192001" cy="6414448"/>
          </a:xfrm>
        </p:spPr>
        <p:txBody>
          <a:bodyPr>
            <a:normAutofit/>
          </a:bodyPr>
          <a:lstStyle/>
          <a:p>
            <a:pPr marL="0" indent="0">
              <a:buNone/>
            </a:pPr>
            <a:r>
              <a:rPr lang="ru-RU" sz="3400" b="1" dirty="0" smtClean="0">
                <a:latin typeface="Times New Roman" panose="02020603050405020304" pitchFamily="18" charset="0"/>
                <a:cs typeface="Times New Roman" panose="02020603050405020304" pitchFamily="18" charset="0"/>
              </a:rPr>
              <a:t>Статья </a:t>
            </a:r>
            <a:r>
              <a:rPr lang="ru-RU" sz="3400" b="1" dirty="0">
                <a:latin typeface="Times New Roman" panose="02020603050405020304" pitchFamily="18" charset="0"/>
                <a:cs typeface="Times New Roman" panose="02020603050405020304" pitchFamily="18" charset="0"/>
              </a:rPr>
              <a:t>79. Организация получения образования обучающимися с ограниченными возможностями здоровья</a:t>
            </a:r>
          </a:p>
          <a:p>
            <a:pPr marL="0" indent="0">
              <a:buNone/>
            </a:pPr>
            <a:r>
              <a:rPr lang="ru-RU" sz="2000" dirty="0" smtClean="0">
                <a:latin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cs typeface="Times New Roman" panose="02020603050405020304" pitchFamily="18" charset="0"/>
              </a:rPr>
              <a:t>. Содержание образования и условия организации обучения и воспитания обучающихся с ограниченными возможностями здоровья определяются </a:t>
            </a:r>
            <a:r>
              <a:rPr lang="ru-RU" sz="2000" dirty="0">
                <a:solidFill>
                  <a:srgbClr val="FF0000"/>
                </a:solidFill>
                <a:latin typeface="Times New Roman" panose="02020603050405020304" pitchFamily="18" charset="0"/>
                <a:cs typeface="Times New Roman" panose="02020603050405020304" pitchFamily="18" charset="0"/>
              </a:rPr>
              <a:t>адаптированной образовательной программой</a:t>
            </a:r>
            <a:r>
              <a:rPr lang="ru-RU" sz="2000" dirty="0">
                <a:latin typeface="Times New Roman" panose="02020603050405020304" pitchFamily="18" charset="0"/>
                <a:cs typeface="Times New Roman" panose="02020603050405020304" pitchFamily="18" charset="0"/>
              </a:rPr>
              <a:t>, а для инвалидов также в соответствии с </a:t>
            </a:r>
            <a:r>
              <a:rPr lang="ru-RU" sz="2000" dirty="0">
                <a:solidFill>
                  <a:srgbClr val="FF0000"/>
                </a:solidFill>
                <a:latin typeface="Times New Roman" panose="02020603050405020304" pitchFamily="18" charset="0"/>
                <a:cs typeface="Times New Roman" panose="02020603050405020304" pitchFamily="18" charset="0"/>
              </a:rPr>
              <a:t>индивидуальной программой реабилитации инвалида.</a:t>
            </a:r>
          </a:p>
          <a:p>
            <a:pPr marL="0" indent="0">
              <a:buNone/>
            </a:pPr>
            <a:r>
              <a:rPr lang="ru-RU" sz="2000" dirty="0">
                <a:latin typeface="Times New Roman" panose="02020603050405020304" pitchFamily="18" charset="0"/>
                <a:cs typeface="Times New Roman" panose="02020603050405020304" pitchFamily="18" charset="0"/>
              </a:rPr>
              <a:t>2. Общее образование обучающихся с ограниченными возможностями здоровья осуществляется в организациях, осуществляющих образовательную деятельность по адаптированным основным общеобразовательным программам. В таких организациях </a:t>
            </a:r>
            <a:r>
              <a:rPr lang="ru-RU" sz="2000" dirty="0">
                <a:solidFill>
                  <a:srgbClr val="FF0000"/>
                </a:solidFill>
                <a:latin typeface="Times New Roman" panose="02020603050405020304" pitchFamily="18" charset="0"/>
                <a:cs typeface="Times New Roman" panose="02020603050405020304" pitchFamily="18" charset="0"/>
              </a:rPr>
              <a:t>создаются специальные условия </a:t>
            </a:r>
            <a:r>
              <a:rPr lang="ru-RU" sz="2000" dirty="0">
                <a:latin typeface="Times New Roman" panose="02020603050405020304" pitchFamily="18" charset="0"/>
                <a:cs typeface="Times New Roman" panose="02020603050405020304" pitchFamily="18" charset="0"/>
              </a:rPr>
              <a:t>для получения образования указанными обучающимися.</a:t>
            </a:r>
          </a:p>
          <a:p>
            <a:pPr marL="0" indent="0">
              <a:buNone/>
            </a:pPr>
            <a:r>
              <a:rPr lang="ru-RU" sz="2000" dirty="0">
                <a:latin typeface="Times New Roman" panose="02020603050405020304" pitchFamily="18" charset="0"/>
                <a:cs typeface="Times New Roman" panose="02020603050405020304" pitchFamily="18" charset="0"/>
              </a:rPr>
              <a:t>3. Под специальными условиями для получения образования обучающимися с ограниченными возможностями здоровья в настоящем Федеральном законе понимаются условия обучения, воспитания и развития таких обучающихся, включающие в себя </a:t>
            </a:r>
            <a:r>
              <a:rPr lang="ru-RU" sz="2000" b="1" dirty="0">
                <a:latin typeface="Times New Roman" panose="02020603050405020304" pitchFamily="18" charset="0"/>
                <a:cs typeface="Times New Roman" panose="02020603050405020304" pitchFamily="18" charset="0"/>
              </a:rPr>
              <a:t>использование специальных образовательных программ и методов обучения и воспитания, специальных учебников, учебных пособий и дидактических материалов, специальных технических средств обучения коллективного и индивидуального пользования, предоставление услуг ассистента (помощника), оказывающего обучающимся необходимую техническую помощь, проведение групповых и индивидуальных коррекционных занятий, обеспечение доступа в здания организаций, осуществляющих образовательную деятельность, и другие условия</a:t>
            </a:r>
            <a:r>
              <a:rPr lang="ru-RU" sz="2000" dirty="0">
                <a:latin typeface="Times New Roman" panose="02020603050405020304" pitchFamily="18" charset="0"/>
                <a:cs typeface="Times New Roman" panose="02020603050405020304" pitchFamily="18" charset="0"/>
              </a:rPr>
              <a:t>, без которых невозможно или затруднено освоение образовательных программ обучающимися с ограниченными возможностями здоровья</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9278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00752"/>
            <a:ext cx="12192000" cy="5957248"/>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4. Образование обучающихся с ограниченными возможностями здоровья может быть </a:t>
            </a:r>
            <a:r>
              <a:rPr lang="ru-RU" b="1" dirty="0">
                <a:latin typeface="Times New Roman" panose="02020603050405020304" pitchFamily="18" charset="0"/>
                <a:cs typeface="Times New Roman" panose="02020603050405020304" pitchFamily="18" charset="0"/>
              </a:rPr>
              <a:t>организовано как совместно с другими обучающимися, так и в отдельных классах, группах или в отдельных организациях, осуществляющих образовательную деятельность.</a:t>
            </a:r>
          </a:p>
          <a:p>
            <a:pPr marL="0" indent="0">
              <a:buNone/>
            </a:pPr>
            <a:r>
              <a:rPr lang="ru-RU" dirty="0" smtClean="0">
                <a:latin typeface="Times New Roman" panose="02020603050405020304" pitchFamily="18" charset="0"/>
                <a:cs typeface="Times New Roman" panose="02020603050405020304" pitchFamily="18" charset="0"/>
              </a:rPr>
              <a:t>11</a:t>
            </a:r>
            <a:r>
              <a:rPr lang="ru-RU" dirty="0">
                <a:latin typeface="Times New Roman" panose="02020603050405020304" pitchFamily="18" charset="0"/>
                <a:cs typeface="Times New Roman" panose="02020603050405020304" pitchFamily="18" charset="0"/>
              </a:rPr>
              <a:t>. При получении образования обучающимся с ограниченными возможностями здоровья предоставляются </a:t>
            </a:r>
            <a:r>
              <a:rPr lang="ru-RU" dirty="0">
                <a:solidFill>
                  <a:srgbClr val="FF0000"/>
                </a:solidFill>
                <a:latin typeface="Times New Roman" panose="02020603050405020304" pitchFamily="18" charset="0"/>
                <a:cs typeface="Times New Roman" panose="02020603050405020304" pitchFamily="18" charset="0"/>
              </a:rPr>
              <a:t>бесплатно</a:t>
            </a:r>
            <a:r>
              <a:rPr lang="ru-RU" dirty="0">
                <a:latin typeface="Times New Roman" panose="02020603050405020304" pitchFamily="18" charset="0"/>
                <a:cs typeface="Times New Roman" panose="02020603050405020304" pitchFamily="18" charset="0"/>
              </a:rPr>
              <a:t> специальные учебники и учебные пособия, иная учебная литература, а также услуги сурдопереводчиков и тифлосурдопереводчиков. Указанная мера социальной поддержки является расходным обязательством субъекта Российской Федерации в отношении таких обучающихся, за исключением обучающихся за счет бюджетных ассигнований федерального бюджета. Для инвалидов, обучающихся за счет бюджетных ассигнований федерального бюджета, обеспечение этих мер социальной поддержки является расходным обязательством Российской Федерации.</a:t>
            </a:r>
          </a:p>
          <a:p>
            <a:pPr marL="0" indent="0">
              <a:buNone/>
            </a:pPr>
            <a:r>
              <a:rPr lang="ru-RU" dirty="0">
                <a:latin typeface="Times New Roman" panose="02020603050405020304" pitchFamily="18" charset="0"/>
                <a:cs typeface="Times New Roman" panose="02020603050405020304" pitchFamily="18" charset="0"/>
              </a:rPr>
              <a:t>12. Государство в лице уполномоченных им органов государственной власти Российской Федерации и органов государственной власти субъектов Российской Федерации </a:t>
            </a:r>
            <a:r>
              <a:rPr lang="ru-RU" b="1" dirty="0">
                <a:latin typeface="Times New Roman" panose="02020603050405020304" pitchFamily="18" charset="0"/>
                <a:cs typeface="Times New Roman" panose="02020603050405020304" pitchFamily="18" charset="0"/>
              </a:rPr>
              <a:t>обеспечивает подготовку педагогических работников, владеющих специальными педагогическими подходами и методами обучения и воспитания обучающихся с ограниченными возможностями здоровья, и </a:t>
            </a:r>
            <a:r>
              <a:rPr lang="ru-RU" b="1" dirty="0">
                <a:solidFill>
                  <a:srgbClr val="FF0000"/>
                </a:solidFill>
                <a:latin typeface="Times New Roman" panose="02020603050405020304" pitchFamily="18" charset="0"/>
                <a:cs typeface="Times New Roman" panose="02020603050405020304" pitchFamily="18" charset="0"/>
              </a:rPr>
              <a:t>содействует привлечению таких работников </a:t>
            </a:r>
            <a:r>
              <a:rPr lang="ru-RU" b="1" dirty="0">
                <a:latin typeface="Times New Roman" panose="02020603050405020304" pitchFamily="18" charset="0"/>
                <a:cs typeface="Times New Roman" panose="02020603050405020304" pitchFamily="18" charset="0"/>
              </a:rPr>
              <a:t>в организации, осуществляющие образовательную деятельность.</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470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0958" y="1744784"/>
            <a:ext cx="10820400" cy="5113216"/>
          </a:xfrm>
        </p:spPr>
        <p:txBody>
          <a:bodyPr>
            <a:normAutofit/>
          </a:bodyPr>
          <a:lstStyle/>
          <a:p>
            <a:r>
              <a:rPr lang="ru-RU" sz="3200" b="1" dirty="0" smtClean="0">
                <a:solidFill>
                  <a:srgbClr val="C00000"/>
                </a:solidFill>
                <a:latin typeface="Times New Roman" panose="02020603050405020304" pitchFamily="18" charset="0"/>
                <a:cs typeface="Times New Roman" panose="02020603050405020304" pitchFamily="18" charset="0"/>
              </a:rPr>
              <a:t>Федеральный государственный образовательный стандарт дошкольного образования (Утвержден приказом Министерства образования и науки РФ от 17.10.2013г. № 1155)</a:t>
            </a:r>
          </a:p>
          <a:p>
            <a:pPr marL="514350" indent="-514350">
              <a:buAutoNum type="romanUcPeriod"/>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ОБЩИЕ ПОЛОЖЕНИЯ</a:t>
            </a:r>
          </a:p>
          <a:p>
            <a:pPr marL="0" indent="0">
              <a:buNone/>
            </a:pPr>
            <a:r>
              <a:rPr lang="ru-RU" sz="2400" dirty="0">
                <a:latin typeface="Times New Roman" panose="02020603050405020304" pitchFamily="18" charset="0"/>
                <a:cs typeface="Times New Roman" panose="02020603050405020304" pitchFamily="18" charset="0"/>
              </a:rPr>
              <a:t>1.3. В Стандарте учитываются:</a:t>
            </a:r>
          </a:p>
          <a:p>
            <a:pPr marL="0" indent="0">
              <a:buNone/>
            </a:pPr>
            <a:r>
              <a:rPr lang="ru-RU" sz="2400" dirty="0">
                <a:latin typeface="Times New Roman" panose="02020603050405020304" pitchFamily="18" charset="0"/>
                <a:cs typeface="Times New Roman" panose="02020603050405020304" pitchFamily="18" charset="0"/>
              </a:rPr>
              <a:t>1) </a:t>
            </a:r>
            <a:r>
              <a:rPr lang="ru-RU" sz="2400" b="1" dirty="0">
                <a:latin typeface="Times New Roman" panose="02020603050405020304" pitchFamily="18" charset="0"/>
                <a:cs typeface="Times New Roman" panose="02020603050405020304" pitchFamily="18" charset="0"/>
              </a:rPr>
              <a:t>индивидуальные потребности </a:t>
            </a:r>
            <a:r>
              <a:rPr lang="ru-RU" sz="2400" dirty="0">
                <a:latin typeface="Times New Roman" panose="02020603050405020304" pitchFamily="18" charset="0"/>
                <a:cs typeface="Times New Roman" panose="02020603050405020304" pitchFamily="18" charset="0"/>
              </a:rPr>
              <a:t>ребенка, связанные с его </a:t>
            </a:r>
            <a:r>
              <a:rPr lang="ru-RU" sz="2400" b="1" dirty="0">
                <a:latin typeface="Times New Roman" panose="02020603050405020304" pitchFamily="18" charset="0"/>
                <a:cs typeface="Times New Roman" panose="02020603050405020304" pitchFamily="18" charset="0"/>
              </a:rPr>
              <a:t>жизненной ситуацией и состоянием здоровья</a:t>
            </a:r>
            <a:r>
              <a:rPr lang="ru-RU" sz="2400" dirty="0">
                <a:latin typeface="Times New Roman" panose="02020603050405020304" pitchFamily="18" charset="0"/>
                <a:cs typeface="Times New Roman" panose="02020603050405020304" pitchFamily="18" charset="0"/>
              </a:rPr>
              <a:t>, определяющие </a:t>
            </a:r>
            <a:r>
              <a:rPr lang="ru-RU" sz="2400" b="1" dirty="0">
                <a:latin typeface="Times New Roman" panose="02020603050405020304" pitchFamily="18" charset="0"/>
                <a:cs typeface="Times New Roman" panose="02020603050405020304" pitchFamily="18" charset="0"/>
              </a:rPr>
              <a:t>особые условия </a:t>
            </a:r>
            <a:r>
              <a:rPr lang="ru-RU" sz="2400" dirty="0">
                <a:latin typeface="Times New Roman" panose="02020603050405020304" pitchFamily="18" charset="0"/>
                <a:cs typeface="Times New Roman" panose="02020603050405020304" pitchFamily="18" charset="0"/>
              </a:rPr>
              <a:t>получения им образования (далее - особые образовательные потребности), </a:t>
            </a:r>
            <a:r>
              <a:rPr lang="ru-RU" sz="2400" b="1" dirty="0">
                <a:latin typeface="Times New Roman" panose="02020603050405020304" pitchFamily="18" charset="0"/>
                <a:cs typeface="Times New Roman" panose="02020603050405020304" pitchFamily="18" charset="0"/>
              </a:rPr>
              <a:t>индивидуальные потребности отдельных категорий детей, в том числе с </a:t>
            </a:r>
            <a:r>
              <a:rPr lang="ru-RU" sz="2400" b="1" dirty="0">
                <a:solidFill>
                  <a:srgbClr val="FF0000"/>
                </a:solidFill>
                <a:latin typeface="Times New Roman" panose="02020603050405020304" pitchFamily="18" charset="0"/>
                <a:cs typeface="Times New Roman" panose="02020603050405020304" pitchFamily="18" charset="0"/>
              </a:rPr>
              <a:t>ограниченными возможностями </a:t>
            </a:r>
            <a:r>
              <a:rPr lang="ru-RU" sz="2400" b="1" dirty="0" smtClean="0">
                <a:solidFill>
                  <a:srgbClr val="FF0000"/>
                </a:solidFill>
                <a:latin typeface="Times New Roman" panose="02020603050405020304" pitchFamily="18" charset="0"/>
                <a:cs typeface="Times New Roman" panose="02020603050405020304" pitchFamily="18" charset="0"/>
              </a:rPr>
              <a:t>здоровья</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a:p>
            <a:pPr marL="0" indent="0">
              <a:buNone/>
            </a:pP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0" indent="0">
              <a:buNone/>
            </a:pP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394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2830" y="1501254"/>
            <a:ext cx="12069170" cy="5158853"/>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1.4. Основные принципы 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построение образовательной деятельности </a:t>
            </a:r>
            <a:r>
              <a:rPr lang="ru-RU" b="1" dirty="0">
                <a:latin typeface="Times New Roman" panose="02020603050405020304" pitchFamily="18" charset="0"/>
                <a:cs typeface="Times New Roman" panose="02020603050405020304" pitchFamily="18" charset="0"/>
              </a:rPr>
              <a:t>на основе индивидуальных особенностей </a:t>
            </a:r>
            <a:r>
              <a:rPr lang="ru-RU" dirty="0">
                <a:latin typeface="Times New Roman" panose="02020603050405020304" pitchFamily="18" charset="0"/>
                <a:cs typeface="Times New Roman" panose="02020603050405020304" pitchFamily="18" charset="0"/>
              </a:rPr>
              <a:t>каждого ребенка, при котором сам ребенок становится активным в выборе содержания своего образования, становится субъектом образования (далее - индивидуализация 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1.5. Стандарт направлен на достижение следующих целей</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обеспечение государством </a:t>
            </a:r>
            <a:r>
              <a:rPr lang="ru-RU" b="1" dirty="0">
                <a:latin typeface="Times New Roman" panose="02020603050405020304" pitchFamily="18" charset="0"/>
                <a:cs typeface="Times New Roman" panose="02020603050405020304" pitchFamily="18" charset="0"/>
              </a:rPr>
              <a:t>равенства возможностей </a:t>
            </a:r>
            <a:r>
              <a:rPr lang="ru-RU" dirty="0">
                <a:latin typeface="Times New Roman" panose="02020603050405020304" pitchFamily="18" charset="0"/>
                <a:cs typeface="Times New Roman" panose="02020603050405020304" pitchFamily="18" charset="0"/>
              </a:rPr>
              <a:t>для каждого ребенка в получении </a:t>
            </a:r>
            <a:r>
              <a:rPr lang="ru-RU" dirty="0" smtClean="0">
                <a:latin typeface="Times New Roman" panose="02020603050405020304" pitchFamily="18" charset="0"/>
                <a:cs typeface="Times New Roman" panose="02020603050405020304" pitchFamily="18" charset="0"/>
              </a:rPr>
              <a:t>качественного </a:t>
            </a:r>
            <a:r>
              <a:rPr lang="ru-RU" dirty="0">
                <a:latin typeface="Times New Roman" panose="02020603050405020304" pitchFamily="18" charset="0"/>
                <a:cs typeface="Times New Roman" panose="02020603050405020304" pitchFamily="18" charset="0"/>
              </a:rPr>
              <a:t>дошкольного образования</a:t>
            </a:r>
            <a:r>
              <a:rPr lang="ru-RU" dirty="0" smtClean="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1.6. Стандарт направлен на решение следующих задач:</a:t>
            </a:r>
          </a:p>
          <a:p>
            <a:pPr marL="0" indent="0">
              <a:buNone/>
            </a:pPr>
            <a:r>
              <a:rPr lang="ru-RU" dirty="0">
                <a:latin typeface="Times New Roman" panose="02020603050405020304" pitchFamily="18" charset="0"/>
                <a:cs typeface="Times New Roman" panose="02020603050405020304" pitchFamily="18" charset="0"/>
              </a:rPr>
              <a:t>1) </a:t>
            </a:r>
            <a:r>
              <a:rPr lang="ru-RU" b="1" dirty="0">
                <a:latin typeface="Times New Roman" panose="02020603050405020304" pitchFamily="18" charset="0"/>
                <a:cs typeface="Times New Roman" panose="02020603050405020304" pitchFamily="18" charset="0"/>
              </a:rPr>
              <a:t>охраны и укрепления физического и психического здоровья детей</a:t>
            </a:r>
            <a:r>
              <a:rPr lang="ru-RU" dirty="0">
                <a:latin typeface="Times New Roman" panose="02020603050405020304" pitchFamily="18" charset="0"/>
                <a:cs typeface="Times New Roman" panose="02020603050405020304" pitchFamily="18" charset="0"/>
              </a:rPr>
              <a:t>, в том числе их эмоционального благополучия;</a:t>
            </a:r>
          </a:p>
          <a:p>
            <a:pPr marL="0" indent="0">
              <a:buNone/>
            </a:pPr>
            <a:r>
              <a:rPr lang="ru-RU" dirty="0">
                <a:latin typeface="Times New Roman" panose="02020603050405020304" pitchFamily="18" charset="0"/>
                <a:cs typeface="Times New Roman" panose="02020603050405020304" pitchFamily="18" charset="0"/>
              </a:rPr>
              <a:t>2) обеспечения </a:t>
            </a:r>
            <a:r>
              <a:rPr lang="ru-RU" b="1" dirty="0">
                <a:latin typeface="Times New Roman" panose="02020603050405020304" pitchFamily="18" charset="0"/>
                <a:cs typeface="Times New Roman" panose="02020603050405020304" pitchFamily="18" charset="0"/>
              </a:rPr>
              <a:t>равных возможностей </a:t>
            </a:r>
            <a:r>
              <a:rPr lang="ru-RU" dirty="0">
                <a:latin typeface="Times New Roman" panose="02020603050405020304" pitchFamily="18" charset="0"/>
                <a:cs typeface="Times New Roman" panose="02020603050405020304" pitchFamily="18" charset="0"/>
              </a:rPr>
              <a:t>для полноценного развития каждого ребенка в период дошкольного детства независимо от места жительства, пола, нации, языка, социального статуса, психофизиологических и других особенностей </a:t>
            </a:r>
            <a:r>
              <a:rPr lang="ru-RU" dirty="0">
                <a:solidFill>
                  <a:srgbClr val="FF0000"/>
                </a:solidFill>
                <a:latin typeface="Times New Roman" panose="02020603050405020304" pitchFamily="18" charset="0"/>
                <a:cs typeface="Times New Roman" panose="02020603050405020304" pitchFamily="18" charset="0"/>
              </a:rPr>
              <a:t>(в том числе ограниченных возможностей здоровья</a:t>
            </a:r>
            <a:r>
              <a:rPr lang="ru-RU" dirty="0" smtClean="0">
                <a:solidFill>
                  <a:srgbClr val="FF000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41309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2012" y="1596788"/>
            <a:ext cx="11655188" cy="5090615"/>
          </a:xfrm>
        </p:spPr>
        <p:txBody>
          <a:bodyPr/>
          <a:lstStyle/>
          <a:p>
            <a:pPr marL="0" indent="0">
              <a:buNone/>
            </a:pPr>
            <a:r>
              <a:rPr lang="ru-RU" sz="2400" dirty="0">
                <a:latin typeface="Times New Roman" panose="02020603050405020304" pitchFamily="18" charset="0"/>
                <a:cs typeface="Times New Roman" panose="02020603050405020304" pitchFamily="18" charset="0"/>
              </a:rPr>
              <a:t>4) создания благоприятных условий развития детей в соответствии с их возрастными и </a:t>
            </a:r>
            <a:r>
              <a:rPr lang="ru-RU" sz="2400" b="1" dirty="0">
                <a:latin typeface="Times New Roman" panose="02020603050405020304" pitchFamily="18" charset="0"/>
                <a:cs typeface="Times New Roman" panose="02020603050405020304" pitchFamily="18" charset="0"/>
              </a:rPr>
              <a:t>индивидуальными особенностями и склонностями</a:t>
            </a:r>
            <a:r>
              <a:rPr lang="ru-RU" sz="2400" dirty="0">
                <a:latin typeface="Times New Roman" panose="02020603050405020304" pitchFamily="18" charset="0"/>
                <a:cs typeface="Times New Roman" panose="02020603050405020304" pitchFamily="18" charset="0"/>
              </a:rPr>
              <a:t>, развития способностей и творческого потенциала каждого ребенка как субъекта отношений с самим собой, другими детьми, взрослыми и миром</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7) обеспечения вариативности и разнообразия содержания Программ и организационных форм дошкольного образования, возможности </a:t>
            </a:r>
            <a:r>
              <a:rPr lang="ru-RU" sz="2400" b="1" dirty="0">
                <a:latin typeface="Times New Roman" panose="02020603050405020304" pitchFamily="18" charset="0"/>
                <a:cs typeface="Times New Roman" panose="02020603050405020304" pitchFamily="18" charset="0"/>
              </a:rPr>
              <a:t>формирования Программ различной направленности с учетом образовательных потребностей, способностей и состояния здоровья детей</a:t>
            </a:r>
            <a:r>
              <a:rPr lang="ru-RU" sz="2400" dirty="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8) формирования </a:t>
            </a:r>
            <a:r>
              <a:rPr lang="ru-RU" sz="2400" b="1" dirty="0">
                <a:latin typeface="Times New Roman" panose="02020603050405020304" pitchFamily="18" charset="0"/>
                <a:cs typeface="Times New Roman" panose="02020603050405020304" pitchFamily="18" charset="0"/>
              </a:rPr>
              <a:t>социокультурной среды</a:t>
            </a:r>
            <a:r>
              <a:rPr lang="ru-RU" sz="2400" dirty="0">
                <a:latin typeface="Times New Roman" panose="02020603050405020304" pitchFamily="18" charset="0"/>
                <a:cs typeface="Times New Roman" panose="02020603050405020304" pitchFamily="18" charset="0"/>
              </a:rPr>
              <a:t>, соответствующей возрастным, </a:t>
            </a:r>
            <a:r>
              <a:rPr lang="ru-RU" sz="2400" b="1" dirty="0">
                <a:latin typeface="Times New Roman" panose="02020603050405020304" pitchFamily="18" charset="0"/>
                <a:cs typeface="Times New Roman" panose="02020603050405020304" pitchFamily="18" charset="0"/>
              </a:rPr>
              <a:t>индивидуальным, психологическим и физиологическим особенностям </a:t>
            </a:r>
            <a:r>
              <a:rPr lang="ru-RU" sz="2400" dirty="0">
                <a:latin typeface="Times New Roman" panose="02020603050405020304" pitchFamily="18" charset="0"/>
                <a:cs typeface="Times New Roman" panose="02020603050405020304" pitchFamily="18" charset="0"/>
              </a:rPr>
              <a:t>детей;</a:t>
            </a:r>
          </a:p>
          <a:p>
            <a:pPr marL="0" indent="0">
              <a:buNone/>
            </a:pPr>
            <a:r>
              <a:rPr lang="ru-RU" sz="2400" dirty="0">
                <a:latin typeface="Times New Roman" panose="02020603050405020304" pitchFamily="18" charset="0"/>
                <a:cs typeface="Times New Roman" panose="02020603050405020304" pitchFamily="18" charset="0"/>
              </a:rPr>
              <a:t>9) обеспечения </a:t>
            </a:r>
            <a:r>
              <a:rPr lang="ru-RU" sz="2400" b="1" dirty="0">
                <a:latin typeface="Times New Roman" panose="02020603050405020304" pitchFamily="18" charset="0"/>
                <a:cs typeface="Times New Roman" panose="02020603050405020304" pitchFamily="18" charset="0"/>
              </a:rPr>
              <a:t>психолого-педагогической поддержки семьи и повышения компетентности родителей </a:t>
            </a:r>
            <a:r>
              <a:rPr lang="ru-RU" sz="2400" dirty="0">
                <a:latin typeface="Times New Roman" panose="02020603050405020304" pitchFamily="18" charset="0"/>
                <a:cs typeface="Times New Roman" panose="02020603050405020304" pitchFamily="18" charset="0"/>
              </a:rPr>
              <a:t>(законных представителей) в вопросах развития и образования, охраны и укрепления здоровья детей</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975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746913"/>
            <a:ext cx="10820400" cy="4471772"/>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1.7. Стандарт является основой для:</a:t>
            </a:r>
          </a:p>
          <a:p>
            <a:pPr marL="0" indent="0">
              <a:buNone/>
            </a:pPr>
            <a:r>
              <a:rPr lang="ru-RU" sz="2400" dirty="0" smtClean="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 разработки </a:t>
            </a:r>
            <a:r>
              <a:rPr lang="ru-RU" sz="2400" b="1" dirty="0">
                <a:latin typeface="Times New Roman" panose="02020603050405020304" pitchFamily="18" charset="0"/>
                <a:cs typeface="Times New Roman" panose="02020603050405020304" pitchFamily="18" charset="0"/>
              </a:rPr>
              <a:t>вариативных примерных образовательных программ </a:t>
            </a:r>
            <a:r>
              <a:rPr lang="ru-RU" sz="2400" dirty="0">
                <a:latin typeface="Times New Roman" panose="02020603050405020304" pitchFamily="18" charset="0"/>
                <a:cs typeface="Times New Roman" panose="02020603050405020304" pitchFamily="18" charset="0"/>
              </a:rPr>
              <a:t>дошкольного образования (далее - примерные программы);</a:t>
            </a:r>
          </a:p>
          <a:p>
            <a:pPr marL="0" indent="0">
              <a:buNone/>
            </a:pPr>
            <a:r>
              <a:rPr lang="ru-RU" sz="2400" dirty="0">
                <a:latin typeface="Times New Roman" panose="02020603050405020304" pitchFamily="18" charset="0"/>
                <a:cs typeface="Times New Roman" panose="02020603050405020304" pitchFamily="18" charset="0"/>
              </a:rPr>
              <a:t>3) разработки </a:t>
            </a:r>
            <a:r>
              <a:rPr lang="ru-RU" sz="2400" b="1" dirty="0">
                <a:latin typeface="Times New Roman" panose="02020603050405020304" pitchFamily="18" charset="0"/>
                <a:cs typeface="Times New Roman" panose="02020603050405020304" pitchFamily="18" charset="0"/>
              </a:rPr>
              <a:t>нормативов финансового обеспечения </a:t>
            </a:r>
            <a:r>
              <a:rPr lang="ru-RU" sz="2400" dirty="0">
                <a:latin typeface="Times New Roman" panose="02020603050405020304" pitchFamily="18" charset="0"/>
                <a:cs typeface="Times New Roman" panose="02020603050405020304" pitchFamily="18" charset="0"/>
              </a:rPr>
              <a:t>реализации Программы и нормативных затрат на оказание государственной (муниципальной) услуги в сфере дошкольного образования;</a:t>
            </a:r>
          </a:p>
          <a:p>
            <a:pPr marL="0" indent="0">
              <a:buNone/>
            </a:pPr>
            <a:r>
              <a:rPr lang="ru-RU" sz="2400" dirty="0" smtClean="0">
                <a:latin typeface="Times New Roman" panose="02020603050405020304" pitchFamily="18" charset="0"/>
                <a:cs typeface="Times New Roman" panose="02020603050405020304" pitchFamily="18" charset="0"/>
              </a:rPr>
              <a:t>6</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оказания помощи родителям </a:t>
            </a:r>
            <a:r>
              <a:rPr lang="ru-RU" sz="2400" dirty="0">
                <a:latin typeface="Times New Roman" panose="02020603050405020304" pitchFamily="18" charset="0"/>
                <a:cs typeface="Times New Roman" panose="02020603050405020304" pitchFamily="18" charset="0"/>
              </a:rPr>
              <a:t>(законным представителям) в воспитании детей, охране и укреплении их физического и психического здоровья, в развитии индивидуальных способностей и </a:t>
            </a:r>
            <a:r>
              <a:rPr lang="ru-RU" sz="2400" dirty="0">
                <a:solidFill>
                  <a:srgbClr val="FF0000"/>
                </a:solidFill>
                <a:latin typeface="Times New Roman" panose="02020603050405020304" pitchFamily="18" charset="0"/>
                <a:cs typeface="Times New Roman" panose="02020603050405020304" pitchFamily="18" charset="0"/>
              </a:rPr>
              <a:t>необходимой коррекции нарушений </a:t>
            </a:r>
            <a:r>
              <a:rPr lang="ru-RU" sz="2400" dirty="0">
                <a:latin typeface="Times New Roman" panose="02020603050405020304" pitchFamily="18" charset="0"/>
                <a:cs typeface="Times New Roman" panose="02020603050405020304" pitchFamily="18" charset="0"/>
              </a:rPr>
              <a:t>их развития</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5095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6478" y="777924"/>
            <a:ext cx="11914495" cy="5984542"/>
          </a:xfrm>
        </p:spPr>
        <p:txBody>
          <a:bodyPr>
            <a:normAutofit fontScale="92500" lnSpcReduction="10000"/>
          </a:bodyPr>
          <a:lstStyle/>
          <a:p>
            <a:pPr marL="0" indent="0">
              <a:buNone/>
            </a:pPr>
            <a:r>
              <a:rPr lang="ru-RU" b="1" dirty="0">
                <a:solidFill>
                  <a:schemeClr val="accent6">
                    <a:lumMod val="50000"/>
                  </a:schemeClr>
                </a:solidFill>
                <a:latin typeface="Times New Roman" panose="02020603050405020304" pitchFamily="18" charset="0"/>
                <a:cs typeface="Times New Roman" panose="02020603050405020304" pitchFamily="18" charset="0"/>
              </a:rPr>
              <a:t>II. ТРЕБОВАНИЯ К СТРУКТУРЕ ОБРАЗОВАТЕЛЬНОЙ ПРОГРАММЫ</a:t>
            </a:r>
          </a:p>
          <a:p>
            <a:pPr marL="0" indent="0">
              <a:buNone/>
            </a:pPr>
            <a:r>
              <a:rPr lang="ru-RU" b="1" dirty="0">
                <a:solidFill>
                  <a:schemeClr val="accent6">
                    <a:lumMod val="50000"/>
                  </a:schemeClr>
                </a:solidFill>
                <a:latin typeface="Times New Roman" panose="02020603050405020304" pitchFamily="18" charset="0"/>
                <a:cs typeface="Times New Roman" panose="02020603050405020304" pitchFamily="18" charset="0"/>
              </a:rPr>
              <a:t>ДОШКОЛЬНОГО ОБРАЗОВАНИЯ И ЕЕ ОБЪЕМУ</a:t>
            </a:r>
          </a:p>
          <a:p>
            <a:pPr marL="0" indent="0">
              <a:buNone/>
            </a:pPr>
            <a:r>
              <a:rPr lang="ru-RU" dirty="0">
                <a:latin typeface="Times New Roman" panose="02020603050405020304" pitchFamily="18" charset="0"/>
                <a:cs typeface="Times New Roman" panose="02020603050405020304" pitchFamily="18" charset="0"/>
              </a:rPr>
              <a:t>2.1. Программа определяет содержание и организацию образовательной деятельности на уровне дошкольного образования.</a:t>
            </a:r>
          </a:p>
          <a:p>
            <a:pPr marL="0" indent="0">
              <a:buNone/>
            </a:pPr>
            <a:r>
              <a:rPr lang="ru-RU" dirty="0">
                <a:latin typeface="Times New Roman" panose="02020603050405020304" pitchFamily="18" charset="0"/>
                <a:cs typeface="Times New Roman" panose="02020603050405020304" pitchFamily="18" charset="0"/>
              </a:rPr>
              <a:t>Программа обеспечивает развитие личности детей дошкольного возраста в различных видах общения и деятельности </a:t>
            </a:r>
            <a:r>
              <a:rPr lang="ru-RU" b="1" dirty="0">
                <a:latin typeface="Times New Roman" panose="02020603050405020304" pitchFamily="18" charset="0"/>
                <a:cs typeface="Times New Roman" panose="02020603050405020304" pitchFamily="18" charset="0"/>
              </a:rPr>
              <a:t>с учетом их возрастных, индивидуальных психологических и физиологических особенностей</a:t>
            </a:r>
            <a:r>
              <a:rPr lang="ru-RU" dirty="0">
                <a:latin typeface="Times New Roman" panose="02020603050405020304" pitchFamily="18" charset="0"/>
                <a:cs typeface="Times New Roman" panose="02020603050405020304" pitchFamily="18" charset="0"/>
              </a:rPr>
              <a:t> и должна быть направлена на решение задач, указанных в пункте 1.6 Стандарта.</a:t>
            </a:r>
          </a:p>
          <a:p>
            <a:pPr marL="0" indent="0">
              <a:buNone/>
            </a:pPr>
            <a:r>
              <a:rPr lang="ru-RU" dirty="0">
                <a:latin typeface="Times New Roman" panose="02020603050405020304" pitchFamily="18" charset="0"/>
                <a:cs typeface="Times New Roman" panose="02020603050405020304" pitchFamily="18" charset="0"/>
              </a:rPr>
              <a:t>2.2. Структурные подразделения в одной Организации (далее - Группы) </a:t>
            </a:r>
            <a:r>
              <a:rPr lang="ru-RU" b="1" dirty="0">
                <a:solidFill>
                  <a:srgbClr val="FF0000"/>
                </a:solidFill>
                <a:latin typeface="Times New Roman" panose="02020603050405020304" pitchFamily="18" charset="0"/>
                <a:cs typeface="Times New Roman" panose="02020603050405020304" pitchFamily="18" charset="0"/>
              </a:rPr>
              <a:t>могут реализовывать разные Программы.</a:t>
            </a:r>
          </a:p>
          <a:p>
            <a:pPr marL="0" indent="0">
              <a:buNone/>
            </a:pPr>
            <a:r>
              <a:rPr lang="ru-RU" dirty="0">
                <a:latin typeface="Times New Roman" panose="02020603050405020304" pitchFamily="18" charset="0"/>
                <a:cs typeface="Times New Roman" panose="02020603050405020304" pitchFamily="18" charset="0"/>
              </a:rPr>
              <a:t>2.3. Программа формируется как программа психолого-педагогической поддержки позитивной </a:t>
            </a:r>
            <a:r>
              <a:rPr lang="ru-RU" b="1" dirty="0">
                <a:latin typeface="Times New Roman" panose="02020603050405020304" pitchFamily="18" charset="0"/>
                <a:cs typeface="Times New Roman" panose="02020603050405020304" pitchFamily="18" charset="0"/>
              </a:rPr>
              <a:t>социализации и индивидуализации, развития личности </a:t>
            </a:r>
            <a:r>
              <a:rPr lang="ru-RU" dirty="0">
                <a:latin typeface="Times New Roman" panose="02020603050405020304" pitchFamily="18" charset="0"/>
                <a:cs typeface="Times New Roman" panose="02020603050405020304" pitchFamily="18" charset="0"/>
              </a:rPr>
              <a:t>детей дошкольного возраста и определяет комплекс основных характеристик дошкольного образования (объем, содержание и планируемые результаты в виде целевых ориентиров дошкольного образования).</a:t>
            </a:r>
          </a:p>
          <a:p>
            <a:pPr marL="0" indent="0">
              <a:buNone/>
            </a:pPr>
            <a:r>
              <a:rPr lang="ru-RU" dirty="0">
                <a:latin typeface="Times New Roman" panose="02020603050405020304" pitchFamily="18" charset="0"/>
                <a:cs typeface="Times New Roman" panose="02020603050405020304" pitchFamily="18" charset="0"/>
              </a:rPr>
              <a:t>2.4. Программа направлена на:</a:t>
            </a:r>
          </a:p>
          <a:p>
            <a:pPr marL="0" indent="0">
              <a:buNone/>
            </a:pPr>
            <a:r>
              <a:rPr lang="ru-RU" dirty="0">
                <a:latin typeface="Times New Roman" panose="02020603050405020304" pitchFamily="18" charset="0"/>
                <a:cs typeface="Times New Roman" panose="02020603050405020304" pitchFamily="18" charset="0"/>
              </a:rPr>
              <a:t>создание условий развития ребенка, открывающих возможности для его </a:t>
            </a:r>
            <a:r>
              <a:rPr lang="ru-RU" b="1" dirty="0">
                <a:latin typeface="Times New Roman" panose="02020603050405020304" pitchFamily="18" charset="0"/>
                <a:cs typeface="Times New Roman" panose="02020603050405020304" pitchFamily="18" charset="0"/>
              </a:rPr>
              <a:t>позитивной социализации, его личностного развития, </a:t>
            </a:r>
            <a:r>
              <a:rPr lang="ru-RU" dirty="0">
                <a:latin typeface="Times New Roman" panose="02020603050405020304" pitchFamily="18" charset="0"/>
                <a:cs typeface="Times New Roman" panose="02020603050405020304" pitchFamily="18" charset="0"/>
              </a:rPr>
              <a:t>развития инициативы и творческих способностей на основе сотрудничества со взрослыми и сверстниками и соответствующим возрасту видам деятельности;</a:t>
            </a:r>
          </a:p>
          <a:p>
            <a:pPr marL="0" indent="0">
              <a:buNone/>
            </a:pPr>
            <a:r>
              <a:rPr lang="ru-RU" dirty="0">
                <a:latin typeface="Times New Roman" panose="02020603050405020304" pitchFamily="18" charset="0"/>
                <a:cs typeface="Times New Roman" panose="02020603050405020304" pitchFamily="18" charset="0"/>
              </a:rPr>
              <a:t>на </a:t>
            </a:r>
            <a:r>
              <a:rPr lang="ru-RU" b="1" dirty="0">
                <a:latin typeface="Times New Roman" panose="02020603050405020304" pitchFamily="18" charset="0"/>
                <a:cs typeface="Times New Roman" panose="02020603050405020304" pitchFamily="18" charset="0"/>
              </a:rPr>
              <a:t>создание развивающей образовательной среды, которая представляет собой систему условий социализации и индивидуализации детей.</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570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0832" y="1308056"/>
            <a:ext cx="11692720" cy="5406644"/>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2.11.1. Целевой раздел включает в себя пояснительную записку и планируемые результаты освоения программы.</a:t>
            </a:r>
          </a:p>
          <a:p>
            <a:pPr marL="0" indent="0">
              <a:buNone/>
            </a:pPr>
            <a:r>
              <a:rPr lang="ru-RU" sz="2400" dirty="0">
                <a:latin typeface="Times New Roman" panose="02020603050405020304" pitchFamily="18" charset="0"/>
                <a:cs typeface="Times New Roman" panose="02020603050405020304" pitchFamily="18" charset="0"/>
              </a:rPr>
              <a:t>Пояснительная записка должна раскрывать:</a:t>
            </a:r>
          </a:p>
          <a:p>
            <a:pPr marL="0" indent="0">
              <a:buNone/>
            </a:pPr>
            <a:r>
              <a:rPr lang="ru-RU" sz="2400" dirty="0">
                <a:latin typeface="Times New Roman" panose="02020603050405020304" pitchFamily="18" charset="0"/>
                <a:cs typeface="Times New Roman" panose="02020603050405020304" pitchFamily="18" charset="0"/>
              </a:rPr>
              <a:t>цели и задачи реализации Программы;</a:t>
            </a:r>
          </a:p>
          <a:p>
            <a:pPr marL="0" indent="0">
              <a:buNone/>
            </a:pPr>
            <a:r>
              <a:rPr lang="ru-RU" sz="2400" dirty="0">
                <a:latin typeface="Times New Roman" panose="02020603050405020304" pitchFamily="18" charset="0"/>
                <a:cs typeface="Times New Roman" panose="02020603050405020304" pitchFamily="18" charset="0"/>
              </a:rPr>
              <a:t>принципы и подходы к формированию Программы;</a:t>
            </a:r>
          </a:p>
          <a:p>
            <a:pPr marL="0" indent="0">
              <a:buNone/>
            </a:pPr>
            <a:r>
              <a:rPr lang="ru-RU" sz="2400" dirty="0">
                <a:latin typeface="Times New Roman" panose="02020603050405020304" pitchFamily="18" charset="0"/>
                <a:cs typeface="Times New Roman" panose="02020603050405020304" pitchFamily="18" charset="0"/>
              </a:rPr>
              <a:t>значимые для разработки и реализации Программы характеристики, в том числе </a:t>
            </a:r>
            <a:r>
              <a:rPr lang="ru-RU" sz="2400" dirty="0">
                <a:solidFill>
                  <a:srgbClr val="FF0000"/>
                </a:solidFill>
                <a:latin typeface="Times New Roman" panose="02020603050405020304" pitchFamily="18" charset="0"/>
                <a:cs typeface="Times New Roman" panose="02020603050405020304" pitchFamily="18" charset="0"/>
              </a:rPr>
              <a:t>характеристики особенностей развития детей </a:t>
            </a:r>
            <a:r>
              <a:rPr lang="ru-RU" sz="2400" dirty="0">
                <a:latin typeface="Times New Roman" panose="02020603050405020304" pitchFamily="18" charset="0"/>
                <a:cs typeface="Times New Roman" panose="02020603050405020304" pitchFamily="18" charset="0"/>
              </a:rPr>
              <a:t>раннего и дошкольного возраста.</a:t>
            </a:r>
          </a:p>
          <a:p>
            <a:pPr marL="0" indent="0">
              <a:buNone/>
            </a:pPr>
            <a:r>
              <a:rPr lang="ru-RU" sz="2400" dirty="0">
                <a:latin typeface="Times New Roman" panose="02020603050405020304" pitchFamily="18" charset="0"/>
                <a:cs typeface="Times New Roman" panose="02020603050405020304" pitchFamily="18" charset="0"/>
              </a:rPr>
              <a:t>Планируемые результаты освоения Программы конкретизируют требования Стандарта к целевым ориентирам в обязательной части и части, формируемой участниками образовательных отношений, </a:t>
            </a:r>
            <a:r>
              <a:rPr lang="ru-RU" sz="2400" dirty="0">
                <a:solidFill>
                  <a:srgbClr val="FF0000"/>
                </a:solidFill>
                <a:latin typeface="Times New Roman" panose="02020603050405020304" pitchFamily="18" charset="0"/>
                <a:cs typeface="Times New Roman" panose="02020603050405020304" pitchFamily="18" charset="0"/>
              </a:rPr>
              <a:t>с учетом возрастных возможностей и индивидуальных различий (индивидуальных траекторий развития) детей, а также особенностей развития детей с ограниченными возможностями здоровья, в том числе детей-инвалидов (далее - дети с ограниченными возможностями здоровья</a:t>
            </a:r>
            <a:r>
              <a:rPr lang="ru-RU" sz="2400" dirty="0" smtClean="0">
                <a:solidFill>
                  <a:srgbClr val="FF0000"/>
                </a:solidFill>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7453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1069" y="1419367"/>
            <a:ext cx="11846255" cy="5295331"/>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2.11.2. Содержательный раздел представляет общее содержание Программы, обеспечивающее полноценное развитие личности детей.</a:t>
            </a:r>
          </a:p>
          <a:p>
            <a:pPr marL="0" indent="0">
              <a:buNone/>
            </a:pPr>
            <a:r>
              <a:rPr lang="ru-RU" dirty="0">
                <a:latin typeface="Times New Roman" panose="02020603050405020304" pitchFamily="18" charset="0"/>
                <a:cs typeface="Times New Roman" panose="02020603050405020304" pitchFamily="18" charset="0"/>
              </a:rPr>
              <a:t>Содержательный раздел Программы должен включать:</a:t>
            </a:r>
          </a:p>
          <a:p>
            <a:pPr marL="0" indent="0">
              <a:buNone/>
            </a:pPr>
            <a:r>
              <a:rPr lang="ru-RU" dirty="0">
                <a:latin typeface="Times New Roman" panose="02020603050405020304" pitchFamily="18" charset="0"/>
                <a:cs typeface="Times New Roman" panose="02020603050405020304" pitchFamily="18" charset="0"/>
              </a:rPr>
              <a:t>а) описание образовательной деятельности в соответствии </a:t>
            </a:r>
            <a:r>
              <a:rPr lang="ru-RU" b="1" dirty="0">
                <a:latin typeface="Times New Roman" panose="02020603050405020304" pitchFamily="18" charset="0"/>
                <a:cs typeface="Times New Roman" panose="02020603050405020304" pitchFamily="18" charset="0"/>
              </a:rPr>
              <a:t>с направлениями развития ребенка</a:t>
            </a:r>
            <a:r>
              <a:rPr lang="ru-RU" dirty="0">
                <a:latin typeface="Times New Roman" panose="02020603050405020304" pitchFamily="18" charset="0"/>
                <a:cs typeface="Times New Roman" panose="02020603050405020304" pitchFamily="18" charset="0"/>
              </a:rPr>
              <a:t>, представленными в пяти образовательных областях, с учетом используемых вариативных примерных основных образовательных программ дошкольного образования и методических пособий, обеспечивающих реализацию данного содержания;</a:t>
            </a:r>
          </a:p>
          <a:p>
            <a:pPr marL="0" indent="0">
              <a:buNone/>
            </a:pPr>
            <a:r>
              <a:rPr lang="ru-RU" dirty="0">
                <a:latin typeface="Times New Roman" panose="02020603050405020304" pitchFamily="18" charset="0"/>
                <a:cs typeface="Times New Roman" panose="02020603050405020304" pitchFamily="18" charset="0"/>
              </a:rPr>
              <a:t>б) описание вариативных форм, способов, методов и средств реализации Программы </a:t>
            </a:r>
            <a:r>
              <a:rPr lang="ru-RU" dirty="0">
                <a:solidFill>
                  <a:srgbClr val="FF0000"/>
                </a:solidFill>
                <a:latin typeface="Times New Roman" panose="02020603050405020304" pitchFamily="18" charset="0"/>
                <a:cs typeface="Times New Roman" panose="02020603050405020304" pitchFamily="18" charset="0"/>
              </a:rPr>
              <a:t>с учетом возрастных и индивидуальных особенностей воспитанников, специфики их образовательных потребностей и интересов;</a:t>
            </a:r>
          </a:p>
          <a:p>
            <a:pPr marL="0" indent="0">
              <a:buNone/>
            </a:pPr>
            <a:r>
              <a:rPr lang="ru-RU" dirty="0">
                <a:latin typeface="Times New Roman" panose="02020603050405020304" pitchFamily="18" charset="0"/>
                <a:cs typeface="Times New Roman" panose="02020603050405020304" pitchFamily="18" charset="0"/>
              </a:rPr>
              <a:t>в) описание образовательной деятельности </a:t>
            </a:r>
            <a:r>
              <a:rPr lang="ru-RU" dirty="0">
                <a:solidFill>
                  <a:srgbClr val="FF0000"/>
                </a:solidFill>
                <a:latin typeface="Times New Roman" panose="02020603050405020304" pitchFamily="18" charset="0"/>
                <a:cs typeface="Times New Roman" panose="02020603050405020304" pitchFamily="18" charset="0"/>
              </a:rPr>
              <a:t>по профессиональной коррекции нарушений развития </a:t>
            </a:r>
            <a:r>
              <a:rPr lang="ru-RU" dirty="0">
                <a:latin typeface="Times New Roman" panose="02020603050405020304" pitchFamily="18" charset="0"/>
                <a:cs typeface="Times New Roman" panose="02020603050405020304" pitchFamily="18" charset="0"/>
              </a:rPr>
              <a:t>детей в случае, если эта работа предусмотрена Программой.</a:t>
            </a:r>
          </a:p>
          <a:p>
            <a:pPr marL="0" indent="0">
              <a:buNone/>
            </a:pPr>
            <a:r>
              <a:rPr lang="ru-RU" dirty="0" smtClean="0">
                <a:latin typeface="Times New Roman" panose="02020603050405020304" pitchFamily="18" charset="0"/>
                <a:cs typeface="Times New Roman" panose="02020603050405020304" pitchFamily="18" charset="0"/>
              </a:rPr>
              <a:t>Часть </a:t>
            </a:r>
            <a:r>
              <a:rPr lang="ru-RU" dirty="0">
                <a:latin typeface="Times New Roman" panose="02020603050405020304" pitchFamily="18" charset="0"/>
                <a:cs typeface="Times New Roman" panose="02020603050405020304" pitchFamily="18" charset="0"/>
              </a:rPr>
              <a:t>Программы, формируемая участниками образовательных отношений, может включать различные направления, выбранные участниками образовательных отношений из числа парциальных и иных программ и/или созданных ими самостоятельно.</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449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28048"/>
            <a:ext cx="12192000" cy="5929952"/>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Содержание </a:t>
            </a:r>
            <a:r>
              <a:rPr lang="ru-RU" sz="2000" b="1" dirty="0">
                <a:solidFill>
                  <a:srgbClr val="FF0000"/>
                </a:solidFill>
                <a:latin typeface="Times New Roman" panose="02020603050405020304" pitchFamily="18" charset="0"/>
                <a:cs typeface="Times New Roman" panose="02020603050405020304" pitchFamily="18" charset="0"/>
              </a:rPr>
              <a:t>коррекционной работы и/или инклюзивного образования </a:t>
            </a:r>
            <a:r>
              <a:rPr lang="ru-RU" sz="2000" dirty="0">
                <a:latin typeface="Times New Roman" panose="02020603050405020304" pitchFamily="18" charset="0"/>
                <a:cs typeface="Times New Roman" panose="02020603050405020304" pitchFamily="18" charset="0"/>
              </a:rPr>
              <a:t>включается в Программу, если планируется ее освоение детьми с ограниченными возможностями здоровья.</a:t>
            </a:r>
          </a:p>
          <a:p>
            <a:pPr marL="0" indent="0">
              <a:buNone/>
            </a:pPr>
            <a:r>
              <a:rPr lang="ru-RU" sz="2000" dirty="0">
                <a:latin typeface="Times New Roman" panose="02020603050405020304" pitchFamily="18" charset="0"/>
                <a:cs typeface="Times New Roman" panose="02020603050405020304" pitchFamily="18" charset="0"/>
              </a:rPr>
              <a:t>Данный раздел должен содержать </a:t>
            </a:r>
            <a:r>
              <a:rPr lang="ru-RU" sz="2000" dirty="0">
                <a:solidFill>
                  <a:srgbClr val="FF0000"/>
                </a:solidFill>
                <a:latin typeface="Times New Roman" panose="02020603050405020304" pitchFamily="18" charset="0"/>
                <a:cs typeface="Times New Roman" panose="02020603050405020304" pitchFamily="18" charset="0"/>
              </a:rPr>
              <a:t>специальные условия </a:t>
            </a:r>
            <a:r>
              <a:rPr lang="ru-RU" sz="2000" dirty="0">
                <a:latin typeface="Times New Roman" panose="02020603050405020304" pitchFamily="18" charset="0"/>
                <a:cs typeface="Times New Roman" panose="02020603050405020304" pitchFamily="18" charset="0"/>
              </a:rPr>
              <a:t>для получения образования детьми с ограниченными возможностями здоровья, в том числе </a:t>
            </a:r>
            <a:r>
              <a:rPr lang="ru-RU" sz="2000" b="1" dirty="0">
                <a:latin typeface="Times New Roman" panose="02020603050405020304" pitchFamily="18" charset="0"/>
                <a:cs typeface="Times New Roman" panose="02020603050405020304" pitchFamily="18" charset="0"/>
              </a:rPr>
              <a:t>механизмы адаптации Программы для указанных детей, использование специальных образовательных программ и методов, специальных методических пособий и дидактических материалов, проведение групповых и индивидуальных коррекционных занятий и осуществления квалифицированной коррекции нарушений их развития</a:t>
            </a:r>
            <a:r>
              <a:rPr lang="ru-RU" sz="2000" dirty="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Коррекционная работа и/или инклюзивное образование должны быть направлены на:</a:t>
            </a:r>
          </a:p>
          <a:p>
            <a:pPr marL="0" indent="0">
              <a:buNone/>
            </a:pPr>
            <a:r>
              <a:rPr lang="ru-RU" sz="2000" dirty="0">
                <a:latin typeface="Times New Roman" panose="02020603050405020304" pitchFamily="18" charset="0"/>
                <a:cs typeface="Times New Roman" panose="02020603050405020304" pitchFamily="18" charset="0"/>
              </a:rPr>
              <a:t>1) обеспечение </a:t>
            </a:r>
            <a:r>
              <a:rPr lang="ru-RU" sz="2000" b="1" dirty="0">
                <a:latin typeface="Times New Roman" panose="02020603050405020304" pitchFamily="18" charset="0"/>
                <a:cs typeface="Times New Roman" panose="02020603050405020304" pitchFamily="18" charset="0"/>
              </a:rPr>
              <a:t>коррекции нарушений </a:t>
            </a:r>
            <a:r>
              <a:rPr lang="ru-RU" sz="2000" dirty="0">
                <a:latin typeface="Times New Roman" panose="02020603050405020304" pitchFamily="18" charset="0"/>
                <a:cs typeface="Times New Roman" panose="02020603050405020304" pitchFamily="18" charset="0"/>
              </a:rPr>
              <a:t>развития различных категорий детей с ограниченными возможностями здоровья, оказание им квалифицированной помощи в освоении Программы;</a:t>
            </a:r>
          </a:p>
          <a:p>
            <a:pPr marL="0" indent="0">
              <a:buNone/>
            </a:pPr>
            <a:r>
              <a:rPr lang="ru-RU" sz="2000" dirty="0">
                <a:latin typeface="Times New Roman" panose="02020603050405020304" pitchFamily="18" charset="0"/>
                <a:cs typeface="Times New Roman" panose="02020603050405020304" pitchFamily="18" charset="0"/>
              </a:rPr>
              <a:t>2) </a:t>
            </a:r>
            <a:r>
              <a:rPr lang="ru-RU" sz="2000" dirty="0">
                <a:solidFill>
                  <a:srgbClr val="FF0000"/>
                </a:solidFill>
                <a:latin typeface="Times New Roman" panose="02020603050405020304" pitchFamily="18" charset="0"/>
                <a:cs typeface="Times New Roman" panose="02020603050405020304" pitchFamily="18" charset="0"/>
              </a:rPr>
              <a:t>освоение детьми с ограниченными возможностями здоровья Программы</a:t>
            </a:r>
            <a:r>
              <a:rPr lang="ru-RU" sz="2000" dirty="0">
                <a:latin typeface="Times New Roman" panose="02020603050405020304" pitchFamily="18" charset="0"/>
                <a:cs typeface="Times New Roman" panose="02020603050405020304" pitchFamily="18" charset="0"/>
              </a:rPr>
              <a:t>, их </a:t>
            </a:r>
            <a:r>
              <a:rPr lang="ru-RU" sz="2000" dirty="0">
                <a:solidFill>
                  <a:srgbClr val="FF0000"/>
                </a:solidFill>
                <a:latin typeface="Times New Roman" panose="02020603050405020304" pitchFamily="18" charset="0"/>
                <a:cs typeface="Times New Roman" panose="02020603050405020304" pitchFamily="18" charset="0"/>
              </a:rPr>
              <a:t>разностороннее развитие </a:t>
            </a:r>
            <a:r>
              <a:rPr lang="ru-RU" sz="2000" dirty="0">
                <a:latin typeface="Times New Roman" panose="02020603050405020304" pitchFamily="18" charset="0"/>
                <a:cs typeface="Times New Roman" panose="02020603050405020304" pitchFamily="18" charset="0"/>
              </a:rPr>
              <a:t>с учетом возрастных и индивидуальных особенностей и особых образовательных потребностей, </a:t>
            </a:r>
            <a:r>
              <a:rPr lang="ru-RU" sz="2000" dirty="0">
                <a:solidFill>
                  <a:srgbClr val="FF0000"/>
                </a:solidFill>
                <a:latin typeface="Times New Roman" panose="02020603050405020304" pitchFamily="18" charset="0"/>
                <a:cs typeface="Times New Roman" panose="02020603050405020304" pitchFamily="18" charset="0"/>
              </a:rPr>
              <a:t>социальной адаптации.</a:t>
            </a:r>
          </a:p>
          <a:p>
            <a:pPr marL="0" indent="0">
              <a:buNone/>
            </a:pPr>
            <a:r>
              <a:rPr lang="ru-RU" sz="2000" dirty="0">
                <a:latin typeface="Times New Roman" panose="02020603050405020304" pitchFamily="18" charset="0"/>
                <a:cs typeface="Times New Roman" panose="02020603050405020304" pitchFamily="18" charset="0"/>
              </a:rPr>
              <a:t>Коррекционная работа и/или инклюзивное образование детей с ограниченными возможностями здоровья, осваивающих Программу в </a:t>
            </a:r>
            <a:r>
              <a:rPr lang="ru-RU" sz="2000" dirty="0" smtClean="0">
                <a:latin typeface="Times New Roman" panose="02020603050405020304" pitchFamily="18" charset="0"/>
                <a:cs typeface="Times New Roman" panose="02020603050405020304" pitchFamily="18" charset="0"/>
              </a:rPr>
              <a:t>группах </a:t>
            </a:r>
            <a:r>
              <a:rPr lang="ru-RU" sz="2000" dirty="0">
                <a:solidFill>
                  <a:srgbClr val="FF0000"/>
                </a:solidFill>
                <a:latin typeface="Times New Roman" panose="02020603050405020304" pitchFamily="18" charset="0"/>
                <a:cs typeface="Times New Roman" panose="02020603050405020304" pitchFamily="18" charset="0"/>
              </a:rPr>
              <a:t>комбинированной и компенсирующей направленности </a:t>
            </a:r>
            <a:r>
              <a:rPr lang="ru-RU" sz="2000" dirty="0">
                <a:latin typeface="Times New Roman" panose="02020603050405020304" pitchFamily="18" charset="0"/>
                <a:cs typeface="Times New Roman" panose="02020603050405020304" pitchFamily="18" charset="0"/>
              </a:rPr>
              <a:t>(в том числе и для детей со сложными (комплексными) нарушениями), должны учитывать особенности развития и специфические образовательные потребности каждой категории детей.</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64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19367"/>
            <a:ext cx="10820400" cy="4913193"/>
          </a:xfrm>
        </p:spPr>
        <p:txBody>
          <a:bodyPr/>
          <a:lstStyle/>
          <a:p>
            <a:pPr marL="0" indent="0">
              <a:buNone/>
            </a:pPr>
            <a:r>
              <a:rPr lang="ru-RU" sz="2400" dirty="0">
                <a:latin typeface="Times New Roman" panose="02020603050405020304" pitchFamily="18" charset="0"/>
                <a:cs typeface="Times New Roman" panose="02020603050405020304" pitchFamily="18" charset="0"/>
              </a:rPr>
              <a:t>2.13. Дополнительным разделом Программы является текст ее </a:t>
            </a:r>
            <a:r>
              <a:rPr lang="ru-RU" sz="2400" b="1" dirty="0">
                <a:latin typeface="Times New Roman" panose="02020603050405020304" pitchFamily="18" charset="0"/>
                <a:cs typeface="Times New Roman" panose="02020603050405020304" pitchFamily="18" charset="0"/>
              </a:rPr>
              <a:t>краткой презентации</a:t>
            </a:r>
            <a:r>
              <a:rPr lang="ru-RU" sz="2400" dirty="0">
                <a:latin typeface="Times New Roman" panose="02020603050405020304" pitchFamily="18" charset="0"/>
                <a:cs typeface="Times New Roman" panose="02020603050405020304" pitchFamily="18" charset="0"/>
              </a:rPr>
              <a:t>. Краткая презентация Программы должна быть ориентирована на родителей (законных представителей) детей и доступна для ознакомления.</a:t>
            </a:r>
          </a:p>
          <a:p>
            <a:pPr marL="0" indent="0">
              <a:buNone/>
            </a:pPr>
            <a:r>
              <a:rPr lang="ru-RU" sz="2400" dirty="0">
                <a:latin typeface="Times New Roman" panose="02020603050405020304" pitchFamily="18" charset="0"/>
                <a:cs typeface="Times New Roman" panose="02020603050405020304" pitchFamily="18" charset="0"/>
              </a:rPr>
              <a:t>В краткой презентации Программы должны быть указаны:</a:t>
            </a:r>
          </a:p>
          <a:p>
            <a:pPr marL="0" indent="0">
              <a:buNone/>
            </a:pPr>
            <a:r>
              <a:rPr lang="ru-RU" sz="2400" dirty="0">
                <a:latin typeface="Times New Roman" panose="02020603050405020304" pitchFamily="18" charset="0"/>
                <a:cs typeface="Times New Roman" panose="02020603050405020304" pitchFamily="18" charset="0"/>
              </a:rPr>
              <a:t>1) возрастные и </a:t>
            </a:r>
            <a:r>
              <a:rPr lang="ru-RU" sz="2400" dirty="0">
                <a:solidFill>
                  <a:srgbClr val="FF0000"/>
                </a:solidFill>
                <a:latin typeface="Times New Roman" panose="02020603050405020304" pitchFamily="18" charset="0"/>
                <a:cs typeface="Times New Roman" panose="02020603050405020304" pitchFamily="18" charset="0"/>
              </a:rPr>
              <a:t>иные категории детей</a:t>
            </a:r>
            <a:r>
              <a:rPr lang="ru-RU" sz="2400" dirty="0">
                <a:latin typeface="Times New Roman" panose="02020603050405020304" pitchFamily="18" charset="0"/>
                <a:cs typeface="Times New Roman" panose="02020603050405020304" pitchFamily="18" charset="0"/>
              </a:rPr>
              <a:t>, на которых ориентирована Программа Организации, в том числе </a:t>
            </a:r>
            <a:r>
              <a:rPr lang="ru-RU" sz="2400" dirty="0">
                <a:solidFill>
                  <a:srgbClr val="FF0000"/>
                </a:solidFill>
                <a:latin typeface="Times New Roman" panose="02020603050405020304" pitchFamily="18" charset="0"/>
                <a:cs typeface="Times New Roman" panose="02020603050405020304" pitchFamily="18" charset="0"/>
              </a:rPr>
              <a:t>категории детей с ограниченными возможностями здоровья</a:t>
            </a:r>
            <a:r>
              <a:rPr lang="ru-RU" sz="2400" dirty="0">
                <a:latin typeface="Times New Roman" panose="02020603050405020304" pitchFamily="18" charset="0"/>
                <a:cs typeface="Times New Roman" panose="02020603050405020304" pitchFamily="18" charset="0"/>
              </a:rPr>
              <a:t>, если Программа предусматривает особенности ее реализации для этой категории детей;</a:t>
            </a:r>
          </a:p>
          <a:p>
            <a:pPr marL="0" indent="0">
              <a:buNone/>
            </a:pPr>
            <a:r>
              <a:rPr lang="ru-RU" sz="2400" dirty="0">
                <a:latin typeface="Times New Roman" panose="02020603050405020304" pitchFamily="18" charset="0"/>
                <a:cs typeface="Times New Roman" panose="02020603050405020304" pitchFamily="18" charset="0"/>
              </a:rPr>
              <a:t>2) используемые </a:t>
            </a:r>
            <a:r>
              <a:rPr lang="ru-RU" sz="2400" b="1" dirty="0">
                <a:latin typeface="Times New Roman" panose="02020603050405020304" pitchFamily="18" charset="0"/>
                <a:cs typeface="Times New Roman" panose="02020603050405020304" pitchFamily="18" charset="0"/>
              </a:rPr>
              <a:t>Примерные программы</a:t>
            </a:r>
            <a:r>
              <a:rPr lang="ru-RU" sz="2400" dirty="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3) характеристика </a:t>
            </a:r>
            <a:r>
              <a:rPr lang="ru-RU" sz="2400" b="1" dirty="0">
                <a:latin typeface="Times New Roman" panose="02020603050405020304" pitchFamily="18" charset="0"/>
                <a:cs typeface="Times New Roman" panose="02020603050405020304" pitchFamily="18" charset="0"/>
              </a:rPr>
              <a:t>взаимодействия педагогического коллектива с семьями </a:t>
            </a:r>
            <a:r>
              <a:rPr lang="ru-RU" sz="2400" b="1" dirty="0" smtClean="0">
                <a:latin typeface="Times New Roman" panose="02020603050405020304" pitchFamily="18" charset="0"/>
                <a:cs typeface="Times New Roman" panose="02020603050405020304" pitchFamily="18" charset="0"/>
              </a:rPr>
              <a:t>детей</a:t>
            </a:r>
            <a:r>
              <a:rPr lang="ru-RU" sz="2400" dirty="0" smtClean="0">
                <a:latin typeface="Times New Roman" panose="02020603050405020304" pitchFamily="18" charset="0"/>
                <a:cs typeface="Times New Roman" panose="02020603050405020304" pitchFamily="18" charset="0"/>
              </a:rPr>
              <a:t>.</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492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3899" y="1583140"/>
            <a:ext cx="11518710" cy="5076968"/>
          </a:xfrm>
        </p:spPr>
        <p:txBody>
          <a:bodyPr>
            <a:normAutofit/>
          </a:bodyPr>
          <a:lstStyle/>
          <a:p>
            <a:pPr marL="0" indent="0">
              <a:buNone/>
            </a:pPr>
            <a:r>
              <a:rPr lang="ru-RU" sz="2400" b="1" dirty="0">
                <a:solidFill>
                  <a:schemeClr val="accent6">
                    <a:lumMod val="50000"/>
                  </a:schemeClr>
                </a:solidFill>
                <a:latin typeface="Times New Roman" panose="02020603050405020304" pitchFamily="18" charset="0"/>
                <a:cs typeface="Times New Roman" panose="02020603050405020304" pitchFamily="18" charset="0"/>
              </a:rPr>
              <a:t>III. ТРЕБОВАНИЯ К УСЛОВИЯМ РЕАЛИЗАЦИИ ОСНОВНОЙ</a:t>
            </a:r>
          </a:p>
          <a:p>
            <a:pPr marL="0" indent="0">
              <a:buNone/>
            </a:pPr>
            <a:r>
              <a:rPr lang="ru-RU" sz="2400" b="1" dirty="0">
                <a:solidFill>
                  <a:schemeClr val="accent6">
                    <a:lumMod val="50000"/>
                  </a:schemeClr>
                </a:solidFill>
                <a:latin typeface="Times New Roman" panose="02020603050405020304" pitchFamily="18" charset="0"/>
                <a:cs typeface="Times New Roman" panose="02020603050405020304" pitchFamily="18" charset="0"/>
              </a:rPr>
              <a:t>ОБРАЗОВАТЕЛЬНОЙ ПРОГРАММЫ ДОШКОЛЬНОГО ОБРАЗОВАНИЯ</a:t>
            </a:r>
          </a:p>
          <a:p>
            <a:pPr marL="0" indent="0">
              <a:buNone/>
            </a:pPr>
            <a:r>
              <a:rPr lang="ru-RU" sz="2400" dirty="0">
                <a:latin typeface="Times New Roman" panose="02020603050405020304" pitchFamily="18" charset="0"/>
                <a:cs typeface="Times New Roman" panose="02020603050405020304" pitchFamily="18" charset="0"/>
              </a:rPr>
              <a:t>3.2.2. Для получения без дискриминации качественного образования детьми </a:t>
            </a:r>
            <a:r>
              <a:rPr lang="ru-RU" sz="2400" b="1" dirty="0">
                <a:latin typeface="Times New Roman" panose="02020603050405020304" pitchFamily="18" charset="0"/>
                <a:cs typeface="Times New Roman" panose="02020603050405020304" pitchFamily="18" charset="0"/>
              </a:rPr>
              <a:t>с ограниченными возможностями здоровья </a:t>
            </a:r>
            <a:r>
              <a:rPr lang="ru-RU" sz="2400" dirty="0">
                <a:latin typeface="Times New Roman" panose="02020603050405020304" pitchFamily="18" charset="0"/>
                <a:cs typeface="Times New Roman" panose="02020603050405020304" pitchFamily="18" charset="0"/>
              </a:rPr>
              <a:t>создаются необходимые </a:t>
            </a:r>
            <a:r>
              <a:rPr lang="ru-RU" sz="2400" dirty="0">
                <a:solidFill>
                  <a:srgbClr val="FF0000"/>
                </a:solidFill>
                <a:latin typeface="Times New Roman" panose="02020603050405020304" pitchFamily="18" charset="0"/>
                <a:cs typeface="Times New Roman" panose="02020603050405020304" pitchFamily="18" charset="0"/>
              </a:rPr>
              <a:t>условия для диагностики и коррекции нарушений развития и социальной адаптации</a:t>
            </a:r>
            <a:r>
              <a:rPr lang="ru-RU" sz="2400" dirty="0">
                <a:latin typeface="Times New Roman" panose="02020603050405020304" pitchFamily="18" charset="0"/>
                <a:cs typeface="Times New Roman" panose="02020603050405020304" pitchFamily="18" charset="0"/>
              </a:rPr>
              <a:t>, оказания </a:t>
            </a:r>
            <a:r>
              <a:rPr lang="ru-RU" sz="2400" dirty="0">
                <a:solidFill>
                  <a:srgbClr val="FF0000"/>
                </a:solidFill>
                <a:latin typeface="Times New Roman" panose="02020603050405020304" pitchFamily="18" charset="0"/>
                <a:cs typeface="Times New Roman" panose="02020603050405020304" pitchFamily="18" charset="0"/>
              </a:rPr>
              <a:t>ранней коррекционной помощи на основе специальных психолого-педагогических подходов</a:t>
            </a:r>
            <a:r>
              <a:rPr lang="ru-RU" sz="2400" dirty="0">
                <a:latin typeface="Times New Roman" panose="02020603050405020304" pitchFamily="18" charset="0"/>
                <a:cs typeface="Times New Roman" panose="02020603050405020304" pitchFamily="18" charset="0"/>
              </a:rPr>
              <a:t> и наиболее подходящих для этих детей языков, методов, способов общения и условий, в максимальной степени способствующих получению дошкольного образования, а также социальному развитию этих детей, в том числе посредством организации инклюзивного образования детей с ограниченными возможностями здоровья.</a:t>
            </a:r>
          </a:p>
        </p:txBody>
      </p:sp>
    </p:spTree>
    <p:extLst>
      <p:ext uri="{BB962C8B-B14F-4D97-AF65-F5344CB8AC3E}">
        <p14:creationId xmlns:p14="http://schemas.microsoft.com/office/powerpoint/2010/main" val="3696707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91821"/>
            <a:ext cx="12192000" cy="5766179"/>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3.2.3. При реализации Программы </a:t>
            </a:r>
            <a:r>
              <a:rPr lang="ru-RU" sz="2000" dirty="0">
                <a:solidFill>
                  <a:srgbClr val="FF0000"/>
                </a:solidFill>
                <a:latin typeface="Times New Roman" panose="02020603050405020304" pitchFamily="18" charset="0"/>
                <a:cs typeface="Times New Roman" panose="02020603050405020304" pitchFamily="18" charset="0"/>
              </a:rPr>
              <a:t>может проводиться оценка индивидуального развития детей</a:t>
            </a:r>
            <a:r>
              <a:rPr lang="ru-RU" sz="2000" dirty="0">
                <a:latin typeface="Times New Roman" panose="02020603050405020304" pitchFamily="18" charset="0"/>
                <a:cs typeface="Times New Roman" panose="02020603050405020304" pitchFamily="18" charset="0"/>
              </a:rPr>
              <a:t>. Такая оценка производится педагогическим работником в рамках педагогической диагностики (оценки индивидуального развития детей дошкольного возраста, связанной с оценкой эффективности педагогических действий и лежащей в основе их дальнейшего планирования).</a:t>
            </a:r>
          </a:p>
          <a:p>
            <a:pPr marL="0" indent="0">
              <a:buNone/>
            </a:pPr>
            <a:r>
              <a:rPr lang="ru-RU" sz="2000" dirty="0">
                <a:latin typeface="Times New Roman" panose="02020603050405020304" pitchFamily="18" charset="0"/>
                <a:cs typeface="Times New Roman" panose="02020603050405020304" pitchFamily="18" charset="0"/>
              </a:rPr>
              <a:t>Результаты педагогической диагностики (мониторинга) могут использоваться исключительно для решения следующих образовательных задач:</a:t>
            </a:r>
          </a:p>
          <a:p>
            <a:pPr marL="0" indent="0">
              <a:buNone/>
            </a:pPr>
            <a:r>
              <a:rPr lang="ru-RU" sz="2000" dirty="0">
                <a:latin typeface="Times New Roman" panose="02020603050405020304" pitchFamily="18" charset="0"/>
                <a:cs typeface="Times New Roman" panose="02020603050405020304" pitchFamily="18" charset="0"/>
              </a:rPr>
              <a:t>1) </a:t>
            </a:r>
            <a:r>
              <a:rPr lang="ru-RU" sz="2000" b="1" dirty="0">
                <a:latin typeface="Times New Roman" panose="02020603050405020304" pitchFamily="18" charset="0"/>
                <a:cs typeface="Times New Roman" panose="02020603050405020304" pitchFamily="18" charset="0"/>
              </a:rPr>
              <a:t>индивидуализации образования </a:t>
            </a:r>
            <a:r>
              <a:rPr lang="ru-RU" sz="2000" dirty="0">
                <a:latin typeface="Times New Roman" panose="02020603050405020304" pitchFamily="18" charset="0"/>
                <a:cs typeface="Times New Roman" panose="02020603050405020304" pitchFamily="18" charset="0"/>
              </a:rPr>
              <a:t>(в том числе поддержки ребенка, </a:t>
            </a:r>
            <a:r>
              <a:rPr lang="ru-RU" sz="2000" dirty="0">
                <a:solidFill>
                  <a:srgbClr val="FF0000"/>
                </a:solidFill>
                <a:latin typeface="Times New Roman" panose="02020603050405020304" pitchFamily="18" charset="0"/>
                <a:cs typeface="Times New Roman" panose="02020603050405020304" pitchFamily="18" charset="0"/>
              </a:rPr>
              <a:t>построения его образовательной траектории или профессиональной коррекции</a:t>
            </a:r>
            <a:r>
              <a:rPr lang="ru-RU" sz="2000" dirty="0">
                <a:latin typeface="Times New Roman" panose="02020603050405020304" pitchFamily="18" charset="0"/>
                <a:cs typeface="Times New Roman" panose="02020603050405020304" pitchFamily="18" charset="0"/>
              </a:rPr>
              <a:t> особенностей его развития);</a:t>
            </a:r>
          </a:p>
          <a:p>
            <a:pPr marL="0" indent="0">
              <a:buNone/>
            </a:pPr>
            <a:r>
              <a:rPr lang="ru-RU" sz="2000" dirty="0" smtClean="0">
                <a:latin typeface="Times New Roman" panose="02020603050405020304" pitchFamily="18" charset="0"/>
                <a:cs typeface="Times New Roman" panose="02020603050405020304" pitchFamily="18" charset="0"/>
              </a:rPr>
              <a:t>При </a:t>
            </a:r>
            <a:r>
              <a:rPr lang="ru-RU" sz="2000" dirty="0">
                <a:latin typeface="Times New Roman" panose="02020603050405020304" pitchFamily="18" charset="0"/>
                <a:cs typeface="Times New Roman" panose="02020603050405020304" pitchFamily="18" charset="0"/>
              </a:rPr>
              <a:t>необходимости используется </a:t>
            </a:r>
            <a:r>
              <a:rPr lang="ru-RU" sz="2000" b="1" dirty="0">
                <a:solidFill>
                  <a:srgbClr val="FF0000"/>
                </a:solidFill>
                <a:latin typeface="Times New Roman" panose="02020603050405020304" pitchFamily="18" charset="0"/>
                <a:cs typeface="Times New Roman" panose="02020603050405020304" pitchFamily="18" charset="0"/>
              </a:rPr>
              <a:t>психологическая диагностика </a:t>
            </a:r>
            <a:r>
              <a:rPr lang="ru-RU" sz="2000" dirty="0">
                <a:latin typeface="Times New Roman" panose="02020603050405020304" pitchFamily="18" charset="0"/>
                <a:cs typeface="Times New Roman" panose="02020603050405020304" pitchFamily="18" charset="0"/>
              </a:rPr>
              <a:t>развития детей (выявление и изучение индивидуально-психологических особенностей детей), которую проводят </a:t>
            </a:r>
            <a:r>
              <a:rPr lang="ru-RU" sz="2000" b="1" dirty="0">
                <a:solidFill>
                  <a:srgbClr val="FF0000"/>
                </a:solidFill>
                <a:latin typeface="Times New Roman" panose="02020603050405020304" pitchFamily="18" charset="0"/>
                <a:cs typeface="Times New Roman" panose="02020603050405020304" pitchFamily="18" charset="0"/>
              </a:rPr>
              <a:t>квалифицированные специалисты </a:t>
            </a:r>
            <a:r>
              <a:rPr lang="ru-RU" sz="2000" dirty="0">
                <a:latin typeface="Times New Roman" panose="02020603050405020304" pitchFamily="18" charset="0"/>
                <a:cs typeface="Times New Roman" panose="02020603050405020304" pitchFamily="18" charset="0"/>
              </a:rPr>
              <a:t>(педагоги-психологи, психологи).</a:t>
            </a:r>
          </a:p>
          <a:p>
            <a:pPr marL="0" indent="0">
              <a:buNone/>
            </a:pPr>
            <a:r>
              <a:rPr lang="ru-RU" sz="2000" dirty="0">
                <a:latin typeface="Times New Roman" panose="02020603050405020304" pitchFamily="18" charset="0"/>
                <a:cs typeface="Times New Roman" panose="02020603050405020304" pitchFamily="18" charset="0"/>
              </a:rPr>
              <a:t>Участие ребенка в психологической диагностике </a:t>
            </a:r>
            <a:r>
              <a:rPr lang="ru-RU" sz="2000" b="1" dirty="0">
                <a:latin typeface="Times New Roman" panose="02020603050405020304" pitchFamily="18" charset="0"/>
                <a:cs typeface="Times New Roman" panose="02020603050405020304" pitchFamily="18" charset="0"/>
              </a:rPr>
              <a:t>допускается только с согласия его родителей (законных представителей).</a:t>
            </a:r>
          </a:p>
          <a:p>
            <a:pPr marL="0" indent="0">
              <a:buNone/>
            </a:pPr>
            <a:r>
              <a:rPr lang="ru-RU" sz="2000" dirty="0">
                <a:latin typeface="Times New Roman" panose="02020603050405020304" pitchFamily="18" charset="0"/>
                <a:cs typeface="Times New Roman" panose="02020603050405020304" pitchFamily="18" charset="0"/>
              </a:rPr>
              <a:t>Результаты психологической диагностики </a:t>
            </a:r>
            <a:r>
              <a:rPr lang="ru-RU" sz="2000" b="1" dirty="0">
                <a:latin typeface="Times New Roman" panose="02020603050405020304" pitchFamily="18" charset="0"/>
                <a:cs typeface="Times New Roman" panose="02020603050405020304" pitchFamily="18" charset="0"/>
              </a:rPr>
              <a:t>могут использоваться для решения задач психологического сопровождения и проведения квалифицированной коррекции </a:t>
            </a:r>
            <a:r>
              <a:rPr lang="ru-RU" sz="2000" dirty="0">
                <a:latin typeface="Times New Roman" panose="02020603050405020304" pitchFamily="18" charset="0"/>
                <a:cs typeface="Times New Roman" panose="02020603050405020304" pitchFamily="18" charset="0"/>
              </a:rPr>
              <a:t>развития детей.</a:t>
            </a:r>
          </a:p>
        </p:txBody>
      </p:sp>
    </p:spTree>
    <p:extLst>
      <p:ext uri="{BB962C8B-B14F-4D97-AF65-F5344CB8AC3E}">
        <p14:creationId xmlns:p14="http://schemas.microsoft.com/office/powerpoint/2010/main" val="30781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64777"/>
            <a:ext cx="12192000" cy="5493224"/>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3.2.4. </a:t>
            </a:r>
            <a:r>
              <a:rPr lang="ru-RU" sz="2000" b="1" dirty="0">
                <a:solidFill>
                  <a:srgbClr val="FF0000"/>
                </a:solidFill>
                <a:latin typeface="Times New Roman" panose="02020603050405020304" pitchFamily="18" charset="0"/>
                <a:cs typeface="Times New Roman" panose="02020603050405020304" pitchFamily="18" charset="0"/>
              </a:rPr>
              <a:t>Наполняемость Группы </a:t>
            </a:r>
            <a:r>
              <a:rPr lang="ru-RU" sz="2000" dirty="0">
                <a:latin typeface="Times New Roman" panose="02020603050405020304" pitchFamily="18" charset="0"/>
                <a:cs typeface="Times New Roman" panose="02020603050405020304" pitchFamily="18" charset="0"/>
              </a:rPr>
              <a:t>определяется с учетом возраста детей, их </a:t>
            </a:r>
            <a:r>
              <a:rPr lang="ru-RU" sz="2000" b="1" dirty="0">
                <a:solidFill>
                  <a:srgbClr val="FF0000"/>
                </a:solidFill>
                <a:latin typeface="Times New Roman" panose="02020603050405020304" pitchFamily="18" charset="0"/>
                <a:cs typeface="Times New Roman" panose="02020603050405020304" pitchFamily="18" charset="0"/>
              </a:rPr>
              <a:t>состояния здоровья, специфики Программы</a:t>
            </a:r>
            <a:r>
              <a:rPr lang="ru-RU" sz="2000" b="1" dirty="0" smtClean="0">
                <a:solidFill>
                  <a:srgbClr val="FF0000"/>
                </a:solidFill>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3.2.5. Условия, необходимые для создания социальной ситуации развития детей, </a:t>
            </a:r>
            <a:r>
              <a:rPr lang="ru-RU" sz="2000" dirty="0" smtClean="0">
                <a:latin typeface="Times New Roman" panose="02020603050405020304" pitchFamily="18" charset="0"/>
                <a:cs typeface="Times New Roman" panose="02020603050405020304" pitchFamily="18" charset="0"/>
              </a:rPr>
              <a:t>соответствующей </a:t>
            </a:r>
            <a:r>
              <a:rPr lang="ru-RU" sz="2000" dirty="0">
                <a:latin typeface="Times New Roman" panose="02020603050405020304" pitchFamily="18" charset="0"/>
                <a:cs typeface="Times New Roman" panose="02020603050405020304" pitchFamily="18" charset="0"/>
              </a:rPr>
              <a:t>специфике дошкольного возраста, предполагают</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3) установление правил взаимодействия в разных ситуациях:</a:t>
            </a:r>
          </a:p>
          <a:p>
            <a:pPr marL="0" indent="0">
              <a:buNone/>
            </a:pPr>
            <a:r>
              <a:rPr lang="ru-RU" sz="2000" dirty="0">
                <a:latin typeface="Times New Roman" panose="02020603050405020304" pitchFamily="18" charset="0"/>
                <a:cs typeface="Times New Roman" panose="02020603050405020304" pitchFamily="18" charset="0"/>
              </a:rPr>
              <a:t>создание условий для позитивных, доброжелательных отношений между детьми, в том числе принадлежащими к разным национально-культурным, религиозным общностям и социальным слоям, а также </a:t>
            </a:r>
            <a:r>
              <a:rPr lang="ru-RU" sz="2000" b="1" dirty="0">
                <a:latin typeface="Times New Roman" panose="02020603050405020304" pitchFamily="18" charset="0"/>
                <a:cs typeface="Times New Roman" panose="02020603050405020304" pitchFamily="18" charset="0"/>
              </a:rPr>
              <a:t>имеющими различные (в том числе ограниченные) возможности здоровья</a:t>
            </a:r>
            <a:r>
              <a:rPr lang="ru-RU" sz="2000" dirty="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3.2.7. Для коррекционной работы с детьми с ограниченными возможностями здоровья, осваивающими Программу совместно с другими детьми в Группах комбинированной направленности, </a:t>
            </a:r>
            <a:r>
              <a:rPr lang="ru-RU" sz="2000" b="1" dirty="0">
                <a:latin typeface="Times New Roman" panose="02020603050405020304" pitchFamily="18" charset="0"/>
                <a:cs typeface="Times New Roman" panose="02020603050405020304" pitchFamily="18" charset="0"/>
              </a:rPr>
              <a:t>должны создаваться условия</a:t>
            </a:r>
            <a:r>
              <a:rPr lang="ru-RU" sz="2000" dirty="0">
                <a:latin typeface="Times New Roman" panose="02020603050405020304" pitchFamily="18" charset="0"/>
                <a:cs typeface="Times New Roman" panose="02020603050405020304" pitchFamily="18" charset="0"/>
              </a:rPr>
              <a:t> в соответствии с перечнем и планом реализации индивидуально ориентированных коррекционных мероприятий, обеспечивающих удовлетворение особых образовательных потребностей детей с ограниченными возможностями здоровья.</a:t>
            </a:r>
          </a:p>
          <a:p>
            <a:pPr marL="0" indent="0">
              <a:buNone/>
            </a:pPr>
            <a:r>
              <a:rPr lang="ru-RU" sz="2000" dirty="0">
                <a:latin typeface="Times New Roman" panose="02020603050405020304" pitchFamily="18" charset="0"/>
                <a:cs typeface="Times New Roman" panose="02020603050405020304" pitchFamily="18" charset="0"/>
              </a:rPr>
              <a:t>При создании условий </a:t>
            </a:r>
            <a:r>
              <a:rPr lang="ru-RU" sz="2000" dirty="0">
                <a:solidFill>
                  <a:srgbClr val="FF0000"/>
                </a:solidFill>
                <a:latin typeface="Times New Roman" panose="02020603050405020304" pitchFamily="18" charset="0"/>
                <a:cs typeface="Times New Roman" panose="02020603050405020304" pitchFamily="18" charset="0"/>
              </a:rPr>
              <a:t>для работы с детьми-инвалидами</a:t>
            </a:r>
            <a:r>
              <a:rPr lang="ru-RU" sz="2000" dirty="0">
                <a:latin typeface="Times New Roman" panose="02020603050405020304" pitchFamily="18" charset="0"/>
                <a:cs typeface="Times New Roman" panose="02020603050405020304" pitchFamily="18" charset="0"/>
              </a:rPr>
              <a:t>, осваивающими Программу, должна </a:t>
            </a:r>
            <a:r>
              <a:rPr lang="ru-RU" sz="2000" b="1" dirty="0">
                <a:solidFill>
                  <a:srgbClr val="FF0000"/>
                </a:solidFill>
                <a:latin typeface="Times New Roman" panose="02020603050405020304" pitchFamily="18" charset="0"/>
                <a:cs typeface="Times New Roman" panose="02020603050405020304" pitchFamily="18" charset="0"/>
              </a:rPr>
              <a:t>учитываться индивидуальная программа реабилитации ребенка-инвалида</a:t>
            </a:r>
            <a:r>
              <a:rPr lang="ru-RU" sz="2000" dirty="0">
                <a:latin typeface="Times New Roman" panose="02020603050405020304" pitchFamily="18" charset="0"/>
                <a:cs typeface="Times New Roman" panose="02020603050405020304" pitchFamily="18" charset="0"/>
              </a:rPr>
              <a:t>.</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705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87836"/>
            <a:ext cx="12192000" cy="5270164"/>
          </a:xfrm>
        </p:spPr>
        <p:txBody>
          <a:bodyPr/>
          <a:lstStyle/>
          <a:p>
            <a:pPr marL="0" indent="0">
              <a:buNone/>
            </a:pPr>
            <a:r>
              <a:rPr lang="ru-RU" sz="2400" dirty="0">
                <a:latin typeface="Times New Roman" panose="02020603050405020304" pitchFamily="18" charset="0"/>
                <a:cs typeface="Times New Roman" panose="02020603050405020304" pitchFamily="18" charset="0"/>
              </a:rPr>
              <a:t>3.4.3. При работе в </a:t>
            </a:r>
            <a:r>
              <a:rPr lang="ru-RU" sz="2400" dirty="0" smtClean="0">
                <a:latin typeface="Times New Roman" panose="02020603050405020304" pitchFamily="18" charset="0"/>
                <a:cs typeface="Times New Roman" panose="02020603050405020304" pitchFamily="18" charset="0"/>
              </a:rPr>
              <a:t>группах </a:t>
            </a:r>
            <a:r>
              <a:rPr lang="ru-RU" sz="2400" dirty="0">
                <a:latin typeface="Times New Roman" panose="02020603050405020304" pitchFamily="18" charset="0"/>
                <a:cs typeface="Times New Roman" panose="02020603050405020304" pitchFamily="18" charset="0"/>
              </a:rPr>
              <a:t>для детей с ограниченными возможностями здоровья в Организации могут быть </a:t>
            </a:r>
            <a:r>
              <a:rPr lang="ru-RU" sz="2400" dirty="0">
                <a:solidFill>
                  <a:srgbClr val="FF0000"/>
                </a:solidFill>
                <a:latin typeface="Times New Roman" panose="02020603050405020304" pitchFamily="18" charset="0"/>
                <a:cs typeface="Times New Roman" panose="02020603050405020304" pitchFamily="18" charset="0"/>
              </a:rPr>
              <a:t>дополнительно предусмотрены должности педагогических работников, имеющих соответствующую квалификацию </a:t>
            </a:r>
            <a:r>
              <a:rPr lang="ru-RU" sz="2400" dirty="0">
                <a:latin typeface="Times New Roman" panose="02020603050405020304" pitchFamily="18" charset="0"/>
                <a:cs typeface="Times New Roman" panose="02020603050405020304" pitchFamily="18" charset="0"/>
              </a:rPr>
              <a:t>для работы с данными ограничениями здоровья детей, </a:t>
            </a:r>
            <a:r>
              <a:rPr lang="ru-RU" sz="2400" dirty="0">
                <a:solidFill>
                  <a:srgbClr val="FF0000"/>
                </a:solidFill>
                <a:latin typeface="Times New Roman" panose="02020603050405020304" pitchFamily="18" charset="0"/>
                <a:cs typeface="Times New Roman" panose="02020603050405020304" pitchFamily="18" charset="0"/>
              </a:rPr>
              <a:t>в том числе ассистентов (помощников), </a:t>
            </a:r>
            <a:r>
              <a:rPr lang="ru-RU" sz="2400" dirty="0">
                <a:latin typeface="Times New Roman" panose="02020603050405020304" pitchFamily="18" charset="0"/>
                <a:cs typeface="Times New Roman" panose="02020603050405020304" pitchFamily="18" charset="0"/>
              </a:rPr>
              <a:t>оказывающих детям необходимую помощь. </a:t>
            </a:r>
            <a:r>
              <a:rPr lang="ru-RU" sz="2400" b="1" dirty="0">
                <a:solidFill>
                  <a:srgbClr val="FF0000"/>
                </a:solidFill>
                <a:latin typeface="Times New Roman" panose="02020603050405020304" pitchFamily="18" charset="0"/>
                <a:cs typeface="Times New Roman" panose="02020603050405020304" pitchFamily="18" charset="0"/>
              </a:rPr>
              <a:t>Рекомендуется предусматривать должности соответствующих педагогических работников </a:t>
            </a:r>
            <a:r>
              <a:rPr lang="ru-RU" sz="2400" b="1" u="sng" dirty="0">
                <a:solidFill>
                  <a:srgbClr val="FF0000"/>
                </a:solidFill>
                <a:latin typeface="Times New Roman" panose="02020603050405020304" pitchFamily="18" charset="0"/>
                <a:cs typeface="Times New Roman" panose="02020603050405020304" pitchFamily="18" charset="0"/>
              </a:rPr>
              <a:t>для каждой </a:t>
            </a:r>
            <a:r>
              <a:rPr lang="ru-RU" sz="2400" b="1" u="sng" dirty="0" smtClean="0">
                <a:solidFill>
                  <a:srgbClr val="FF0000"/>
                </a:solidFill>
                <a:latin typeface="Times New Roman" panose="02020603050405020304" pitchFamily="18" charset="0"/>
                <a:cs typeface="Times New Roman" panose="02020603050405020304" pitchFamily="18" charset="0"/>
              </a:rPr>
              <a:t>группы</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для детей с ограниченными возможностями здоровья.</a:t>
            </a:r>
          </a:p>
          <a:p>
            <a:pPr marL="0" indent="0">
              <a:buNone/>
            </a:pPr>
            <a:r>
              <a:rPr lang="ru-RU" sz="2400" dirty="0">
                <a:latin typeface="Times New Roman" panose="02020603050405020304" pitchFamily="18" charset="0"/>
                <a:cs typeface="Times New Roman" panose="02020603050405020304" pitchFamily="18" charset="0"/>
              </a:rPr>
              <a:t>3.4.4. При организации инклюзивного образования:</a:t>
            </a:r>
          </a:p>
          <a:p>
            <a:pPr marL="0" indent="0">
              <a:buNone/>
            </a:pPr>
            <a:r>
              <a:rPr lang="ru-RU" sz="2400" dirty="0">
                <a:latin typeface="Times New Roman" panose="02020603050405020304" pitchFamily="18" charset="0"/>
                <a:cs typeface="Times New Roman" panose="02020603050405020304" pitchFamily="18" charset="0"/>
              </a:rPr>
              <a:t>при включении в </a:t>
            </a:r>
            <a:r>
              <a:rPr lang="ru-RU" sz="2400" dirty="0" smtClean="0">
                <a:latin typeface="Times New Roman" panose="02020603050405020304" pitchFamily="18" charset="0"/>
                <a:cs typeface="Times New Roman" panose="02020603050405020304" pitchFamily="18" charset="0"/>
              </a:rPr>
              <a:t>группу </a:t>
            </a:r>
            <a:r>
              <a:rPr lang="ru-RU" sz="2400" dirty="0">
                <a:latin typeface="Times New Roman" panose="02020603050405020304" pitchFamily="18" charset="0"/>
                <a:cs typeface="Times New Roman" panose="02020603050405020304" pitchFamily="18" charset="0"/>
              </a:rPr>
              <a:t>детей с ограниченными возможностями здоровья к реализации Программы могут быть привлечены дополнительные педагогические работники, имеющие соответствующую квалификацию для работы с данными ограничениями здоровья детей. Рекомендуется привлекать соответствующих педагогических работников для каждой Группы, в которой организовано инклюзивное </a:t>
            </a:r>
            <a:r>
              <a:rPr lang="ru-RU" sz="2400" dirty="0" smtClean="0">
                <a:latin typeface="Times New Roman" panose="02020603050405020304" pitchFamily="18" charset="0"/>
                <a:cs typeface="Times New Roman" panose="02020603050405020304" pitchFamily="18" charset="0"/>
              </a:rPr>
              <a:t>образование.</a:t>
            </a:r>
            <a:endParaRPr lang="ru-RU" sz="2400" dirty="0">
              <a:latin typeface="Times New Roman" panose="02020603050405020304" pitchFamily="18"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9676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403590"/>
            <a:ext cx="12192000" cy="5454410"/>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3.6.3. </a:t>
            </a:r>
            <a:r>
              <a:rPr lang="ru-RU" sz="2000" b="1" dirty="0">
                <a:latin typeface="Times New Roman" panose="02020603050405020304" pitchFamily="18" charset="0"/>
                <a:cs typeface="Times New Roman" panose="02020603050405020304" pitchFamily="18" charset="0"/>
              </a:rPr>
              <a:t>Финансирование реализации образовательной программы </a:t>
            </a:r>
            <a:r>
              <a:rPr lang="ru-RU" sz="2000" dirty="0">
                <a:latin typeface="Times New Roman" panose="02020603050405020304" pitchFamily="18" charset="0"/>
                <a:cs typeface="Times New Roman" panose="02020603050405020304" pitchFamily="18" charset="0"/>
              </a:rPr>
              <a:t>дошкольного образования должно осуществляться в объеме определяемых органами государственной власти субъектов Российской Федерации нормативов обеспечения государственных гарантий реализации прав на получение общедоступного и бесплатного дошкольного образования. Указанные </a:t>
            </a:r>
            <a:r>
              <a:rPr lang="ru-RU" sz="2000" dirty="0">
                <a:solidFill>
                  <a:srgbClr val="FF0000"/>
                </a:solidFill>
                <a:latin typeface="Times New Roman" panose="02020603050405020304" pitchFamily="18" charset="0"/>
                <a:cs typeface="Times New Roman" panose="02020603050405020304" pitchFamily="18" charset="0"/>
              </a:rPr>
              <a:t>нормативы </a:t>
            </a:r>
            <a:r>
              <a:rPr lang="ru-RU" sz="2000" dirty="0">
                <a:latin typeface="Times New Roman" panose="02020603050405020304" pitchFamily="18" charset="0"/>
                <a:cs typeface="Times New Roman" panose="02020603050405020304" pitchFamily="18" charset="0"/>
              </a:rPr>
              <a:t>определяются в соответствии со Стандартом, с учетом </a:t>
            </a:r>
            <a:r>
              <a:rPr lang="ru-RU" sz="2000" dirty="0">
                <a:solidFill>
                  <a:srgbClr val="FF0000"/>
                </a:solidFill>
                <a:latin typeface="Times New Roman" panose="02020603050405020304" pitchFamily="18" charset="0"/>
                <a:cs typeface="Times New Roman" panose="02020603050405020304" pitchFamily="18" charset="0"/>
              </a:rPr>
              <a:t>типа Организации, специальных условий получения образования </a:t>
            </a:r>
            <a:r>
              <a:rPr lang="ru-RU" sz="2000" dirty="0">
                <a:latin typeface="Times New Roman" panose="02020603050405020304" pitchFamily="18" charset="0"/>
                <a:cs typeface="Times New Roman" panose="02020603050405020304" pitchFamily="18" charset="0"/>
              </a:rPr>
              <a:t>детьми с ограниченными возможностями здоровья </a:t>
            </a:r>
            <a:r>
              <a:rPr lang="ru-RU" sz="2000" b="1" dirty="0">
                <a:latin typeface="Times New Roman" panose="02020603050405020304" pitchFamily="18" charset="0"/>
                <a:cs typeface="Times New Roman" panose="02020603050405020304" pitchFamily="18" charset="0"/>
              </a:rPr>
              <a:t>(специальные условия образования - специальные образовательные программы, методы и средства обучения, учебники, учебные пособия, дидактические и наглядные материалы, технические средства обучения коллективного и индивидуального пользования (включая специальные)</a:t>
            </a:r>
            <a:r>
              <a:rPr lang="ru-RU" sz="2000" dirty="0">
                <a:latin typeface="Times New Roman" panose="02020603050405020304" pitchFamily="18" charset="0"/>
                <a:cs typeface="Times New Roman" panose="02020603050405020304" pitchFamily="18" charset="0"/>
              </a:rPr>
              <a:t>, </a:t>
            </a:r>
            <a:r>
              <a:rPr lang="ru-RU" sz="2000" dirty="0">
                <a:solidFill>
                  <a:srgbClr val="FF0000"/>
                </a:solidFill>
                <a:latin typeface="Times New Roman" panose="02020603050405020304" pitchFamily="18" charset="0"/>
                <a:cs typeface="Times New Roman" panose="02020603050405020304" pitchFamily="18" charset="0"/>
              </a:rPr>
              <a:t>средства коммуникации и связи, сурдоперевод </a:t>
            </a:r>
            <a:r>
              <a:rPr lang="ru-RU" sz="2000" dirty="0">
                <a:latin typeface="Times New Roman" panose="02020603050405020304" pitchFamily="18" charset="0"/>
                <a:cs typeface="Times New Roman" panose="02020603050405020304" pitchFamily="18" charset="0"/>
              </a:rPr>
              <a:t>при реализации образовательных программ, </a:t>
            </a:r>
            <a:r>
              <a:rPr lang="ru-RU" sz="2000" dirty="0">
                <a:solidFill>
                  <a:srgbClr val="FF0000"/>
                </a:solidFill>
                <a:latin typeface="Times New Roman" panose="02020603050405020304" pitchFamily="18" charset="0"/>
                <a:cs typeface="Times New Roman" panose="02020603050405020304" pitchFamily="18" charset="0"/>
              </a:rPr>
              <a:t>адаптация образовательных учреждений и прилегающих к ним территорий </a:t>
            </a:r>
            <a:r>
              <a:rPr lang="ru-RU" sz="2000" dirty="0">
                <a:latin typeface="Times New Roman" panose="02020603050405020304" pitchFamily="18" charset="0"/>
                <a:cs typeface="Times New Roman" panose="02020603050405020304" pitchFamily="18" charset="0"/>
              </a:rPr>
              <a:t>для свободного доступа всех категорий лиц с ограниченными возможностями здоровья, а также </a:t>
            </a:r>
            <a:r>
              <a:rPr lang="ru-RU" sz="2000" dirty="0">
                <a:solidFill>
                  <a:srgbClr val="FF0000"/>
                </a:solidFill>
                <a:latin typeface="Times New Roman" panose="02020603050405020304" pitchFamily="18" charset="0"/>
                <a:cs typeface="Times New Roman" panose="02020603050405020304" pitchFamily="18" charset="0"/>
              </a:rPr>
              <a:t>педагогические, психолого-педагогические, медицинские, социальные и иные услуги, </a:t>
            </a:r>
            <a:r>
              <a:rPr lang="ru-RU" sz="2000" dirty="0">
                <a:latin typeface="Times New Roman" panose="02020603050405020304" pitchFamily="18" charset="0"/>
                <a:cs typeface="Times New Roman" panose="02020603050405020304" pitchFamily="18" charset="0"/>
              </a:rPr>
              <a:t>обеспечивающие адаптивную среду образования и безбарьерную среду жизнедеятельности, без которых освоение образовательных программ лицами с ограниченными возможностями здоровья затруднено), </a:t>
            </a:r>
            <a:r>
              <a:rPr lang="ru-RU" sz="2000" dirty="0">
                <a:solidFill>
                  <a:srgbClr val="FF0000"/>
                </a:solidFill>
                <a:latin typeface="Times New Roman" panose="02020603050405020304" pitchFamily="18" charset="0"/>
                <a:cs typeface="Times New Roman" panose="02020603050405020304" pitchFamily="18" charset="0"/>
              </a:rPr>
              <a:t>обеспечения дополнительного профессионального образования педагогических работников</a:t>
            </a:r>
            <a:r>
              <a:rPr lang="ru-RU" sz="2000" dirty="0">
                <a:latin typeface="Times New Roman" panose="02020603050405020304" pitchFamily="18" charset="0"/>
                <a:cs typeface="Times New Roman" panose="02020603050405020304" pitchFamily="18" charset="0"/>
              </a:rPr>
              <a:t>, обеспечения безопасных условий обучения и воспитания, охраны здоровья детей, направленности Программы, категории детей, форм обучения и иных особенностей образовательной деятельности, и должен быть достаточным и необходимым для осуществления </a:t>
            </a:r>
            <a:r>
              <a:rPr lang="ru-RU" sz="2000" dirty="0" smtClean="0">
                <a:latin typeface="Times New Roman" panose="02020603050405020304" pitchFamily="18" charset="0"/>
                <a:cs typeface="Times New Roman" panose="02020603050405020304" pitchFamily="18" charset="0"/>
              </a:rPr>
              <a:t>Организацией.</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4893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60310"/>
            <a:ext cx="10820400" cy="4758375"/>
          </a:xfrm>
        </p:spPr>
        <p:txBody>
          <a:bodyPr>
            <a:normAutofit/>
          </a:bodyPr>
          <a:lstStyle/>
          <a:p>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Письмо </a:t>
            </a:r>
            <a:r>
              <a:rPr lang="ru-RU" sz="3200" b="1" dirty="0">
                <a:solidFill>
                  <a:schemeClr val="accent1">
                    <a:lumMod val="75000"/>
                  </a:schemeClr>
                </a:solidFill>
                <a:latin typeface="Times New Roman" panose="02020603050405020304" pitchFamily="18" charset="0"/>
                <a:cs typeface="Times New Roman" panose="02020603050405020304" pitchFamily="18" charset="0"/>
              </a:rPr>
              <a:t>Минобрнауки России от 28.02.2014 N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08-249 «Комментарии </a:t>
            </a:r>
            <a:r>
              <a:rPr lang="ru-RU" sz="3200" b="1" dirty="0">
                <a:solidFill>
                  <a:schemeClr val="accent1">
                    <a:lumMod val="75000"/>
                  </a:schemeClr>
                </a:solidFill>
                <a:latin typeface="Times New Roman" panose="02020603050405020304" pitchFamily="18" charset="0"/>
                <a:cs typeface="Times New Roman" panose="02020603050405020304" pitchFamily="18" charset="0"/>
              </a:rPr>
              <a:t>к </a:t>
            </a:r>
            <a:r>
              <a:rPr lang="ru-RU" sz="3200" b="1" dirty="0" smtClean="0">
                <a:solidFill>
                  <a:schemeClr val="accent1">
                    <a:lumMod val="75000"/>
                  </a:schemeClr>
                </a:solidFill>
                <a:latin typeface="Times New Roman" panose="02020603050405020304" pitchFamily="18" charset="0"/>
                <a:cs typeface="Times New Roman" panose="02020603050405020304" pitchFamily="18" charset="0"/>
              </a:rPr>
              <a:t>ФГОС дошкольного образования»</a:t>
            </a:r>
          </a:p>
          <a:p>
            <a:pPr marL="0" indent="0">
              <a:buNone/>
            </a:pPr>
            <a:r>
              <a:rPr lang="ru-RU" sz="2400" dirty="0" smtClean="0">
                <a:latin typeface="Times New Roman" panose="02020603050405020304" pitchFamily="18" charset="0"/>
                <a:cs typeface="Times New Roman" panose="02020603050405020304" pitchFamily="18" charset="0"/>
              </a:rPr>
              <a:t>	Настоящие </a:t>
            </a:r>
            <a:r>
              <a:rPr lang="ru-RU" sz="2400" dirty="0">
                <a:latin typeface="Times New Roman" panose="02020603050405020304" pitchFamily="18" charset="0"/>
                <a:cs typeface="Times New Roman" panose="02020603050405020304" pitchFamily="18" charset="0"/>
              </a:rPr>
              <a:t>комментарии  были разработаны ФГАУ "Федеральный институт развития образования" на </a:t>
            </a:r>
            <a:r>
              <a:rPr lang="ru-RU" sz="2400" dirty="0" smtClean="0">
                <a:latin typeface="Times New Roman" panose="02020603050405020304" pitchFamily="18" charset="0"/>
                <a:cs typeface="Times New Roman" panose="02020603050405020304" pitchFamily="18" charset="0"/>
              </a:rPr>
              <a:t>основе </a:t>
            </a:r>
            <a:r>
              <a:rPr lang="ru-RU" sz="2400" dirty="0">
                <a:latin typeface="Times New Roman" panose="02020603050405020304" pitchFamily="18" charset="0"/>
                <a:cs typeface="Times New Roman" panose="02020603050405020304" pitchFamily="18" charset="0"/>
              </a:rPr>
              <a:t>вопросов, возникающих у руководителей и специалистов органов государственной власти субъектов </a:t>
            </a:r>
            <a:r>
              <a:rPr lang="ru-RU" sz="2400" dirty="0" smtClean="0">
                <a:latin typeface="Times New Roman" panose="02020603050405020304" pitchFamily="18" charset="0"/>
                <a:cs typeface="Times New Roman" panose="02020603050405020304" pitchFamily="18" charset="0"/>
              </a:rPr>
              <a:t>Российской  </a:t>
            </a:r>
            <a:r>
              <a:rPr lang="ru-RU" sz="2400" dirty="0">
                <a:latin typeface="Times New Roman" panose="02020603050405020304" pitchFamily="18" charset="0"/>
                <a:cs typeface="Times New Roman" panose="02020603050405020304" pitchFamily="18" charset="0"/>
              </a:rPr>
              <a:t>Федерации,  осуществляющих  государственное  управление  в  сфере  образования, </a:t>
            </a:r>
            <a:r>
              <a:rPr lang="ru-RU" sz="2400" dirty="0" smtClean="0">
                <a:latin typeface="Times New Roman" panose="02020603050405020304" pitchFamily="18" charset="0"/>
                <a:cs typeface="Times New Roman" panose="02020603050405020304" pitchFamily="18" charset="0"/>
              </a:rPr>
              <a:t>руководителей  </a:t>
            </a:r>
            <a:r>
              <a:rPr lang="ru-RU" sz="2400" dirty="0">
                <a:latin typeface="Times New Roman" panose="02020603050405020304" pitchFamily="18" charset="0"/>
                <a:cs typeface="Times New Roman" panose="02020603050405020304" pitchFamily="18" charset="0"/>
              </a:rPr>
              <a:t>образовательных  организаций,  реализующих  образовательные  программы  дошкольного </a:t>
            </a:r>
            <a:r>
              <a:rPr lang="ru-RU" sz="2400" dirty="0" smtClean="0">
                <a:latin typeface="Times New Roman" panose="02020603050405020304" pitchFamily="18" charset="0"/>
                <a:cs typeface="Times New Roman" panose="02020603050405020304" pitchFamily="18" charset="0"/>
              </a:rPr>
              <a:t>образования </a:t>
            </a:r>
            <a:r>
              <a:rPr lang="ru-RU" sz="2400" dirty="0">
                <a:latin typeface="Times New Roman" panose="02020603050405020304" pitchFamily="18" charset="0"/>
                <a:cs typeface="Times New Roman" panose="02020603050405020304" pitchFamily="18" charset="0"/>
              </a:rPr>
              <a:t>и практических работников дошкольного образования.</a:t>
            </a:r>
          </a:p>
        </p:txBody>
      </p:sp>
    </p:spTree>
    <p:extLst>
      <p:ext uri="{BB962C8B-B14F-4D97-AF65-F5344CB8AC3E}">
        <p14:creationId xmlns:p14="http://schemas.microsoft.com/office/powerpoint/2010/main" val="1176560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14901"/>
            <a:ext cx="12192000" cy="5343099"/>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Комментарии к разделу II пункта 2.7 (первый абзац)</a:t>
            </a:r>
          </a:p>
          <a:p>
            <a:pPr marL="0" indent="0">
              <a:buNone/>
            </a:pPr>
            <a:r>
              <a:rPr lang="ru-RU" sz="2000" dirty="0">
                <a:latin typeface="Times New Roman" panose="02020603050405020304" pitchFamily="18" charset="0"/>
                <a:cs typeface="Times New Roman" panose="02020603050405020304" pitchFamily="18" charset="0"/>
              </a:rPr>
              <a:t>Указанная норма означает, что </a:t>
            </a:r>
            <a:r>
              <a:rPr lang="ru-RU" sz="2000" dirty="0">
                <a:solidFill>
                  <a:srgbClr val="FF0000"/>
                </a:solidFill>
                <a:latin typeface="Times New Roman" panose="02020603050405020304" pitchFamily="18" charset="0"/>
                <a:cs typeface="Times New Roman" panose="02020603050405020304" pitchFamily="18" charset="0"/>
              </a:rPr>
              <a:t>содержание образовательной программы </a:t>
            </a:r>
            <a:r>
              <a:rPr lang="ru-RU" sz="2000" dirty="0">
                <a:latin typeface="Times New Roman" panose="02020603050405020304" pitchFamily="18" charset="0"/>
                <a:cs typeface="Times New Roman" panose="02020603050405020304" pitchFamily="18" charset="0"/>
              </a:rPr>
              <a:t>(программ) ДОО </a:t>
            </a:r>
            <a:r>
              <a:rPr lang="ru-RU" sz="2000" dirty="0">
                <a:solidFill>
                  <a:srgbClr val="FF0000"/>
                </a:solidFill>
                <a:latin typeface="Times New Roman" panose="02020603050405020304" pitchFamily="18" charset="0"/>
                <a:cs typeface="Times New Roman" panose="02020603050405020304" pitchFamily="18" charset="0"/>
              </a:rPr>
              <a:t>не должно </a:t>
            </a:r>
            <a:r>
              <a:rPr lang="ru-RU" sz="2000" dirty="0" smtClean="0">
                <a:solidFill>
                  <a:srgbClr val="FF0000"/>
                </a:solidFill>
                <a:latin typeface="Times New Roman" panose="02020603050405020304" pitchFamily="18" charset="0"/>
                <a:cs typeface="Times New Roman" panose="02020603050405020304" pitchFamily="18" charset="0"/>
              </a:rPr>
              <a:t>быть  </a:t>
            </a:r>
            <a:r>
              <a:rPr lang="ru-RU" sz="2000" dirty="0">
                <a:solidFill>
                  <a:srgbClr val="FF0000"/>
                </a:solidFill>
                <a:latin typeface="Times New Roman" panose="02020603050405020304" pitchFamily="18" charset="0"/>
                <a:cs typeface="Times New Roman" panose="02020603050405020304" pitchFamily="18" charset="0"/>
              </a:rPr>
              <a:t>заранее  расписано  по  конкретным  образовательным  областям</a:t>
            </a:r>
            <a:r>
              <a:rPr lang="ru-RU" sz="2000" dirty="0">
                <a:latin typeface="Times New Roman" panose="02020603050405020304" pitchFamily="18" charset="0"/>
                <a:cs typeface="Times New Roman" panose="02020603050405020304" pitchFamily="18" charset="0"/>
              </a:rPr>
              <a:t>,  поскольку  оно  </a:t>
            </a:r>
            <a:r>
              <a:rPr lang="ru-RU" sz="2000" dirty="0">
                <a:solidFill>
                  <a:srgbClr val="FF0000"/>
                </a:solidFill>
                <a:latin typeface="Times New Roman" panose="02020603050405020304" pitchFamily="18" charset="0"/>
                <a:cs typeface="Times New Roman" panose="02020603050405020304" pitchFamily="18" charset="0"/>
              </a:rPr>
              <a:t>определяется </a:t>
            </a:r>
            <a:r>
              <a:rPr lang="ru-RU" sz="2000" dirty="0" smtClean="0">
                <a:solidFill>
                  <a:srgbClr val="FF0000"/>
                </a:solidFill>
                <a:latin typeface="Times New Roman" panose="02020603050405020304" pitchFamily="18" charset="0"/>
                <a:cs typeface="Times New Roman" panose="02020603050405020304" pitchFamily="18" charset="0"/>
              </a:rPr>
              <a:t>конкретной  </a:t>
            </a:r>
            <a:r>
              <a:rPr lang="ru-RU" sz="2000" dirty="0">
                <a:solidFill>
                  <a:srgbClr val="FF0000"/>
                </a:solidFill>
                <a:latin typeface="Times New Roman" panose="02020603050405020304" pitchFamily="18" charset="0"/>
                <a:cs typeface="Times New Roman" panose="02020603050405020304" pitchFamily="18" charset="0"/>
              </a:rPr>
              <a:t>ситуацией  </a:t>
            </a:r>
            <a:r>
              <a:rPr lang="ru-RU" sz="2000" dirty="0">
                <a:latin typeface="Times New Roman" panose="02020603050405020304" pitchFamily="18" charset="0"/>
                <a:cs typeface="Times New Roman" panose="02020603050405020304" pitchFamily="18" charset="0"/>
              </a:rPr>
              <a:t>в  группе,  а  именно:  </a:t>
            </a:r>
            <a:r>
              <a:rPr lang="ru-RU" sz="2000" dirty="0">
                <a:solidFill>
                  <a:srgbClr val="FF0000"/>
                </a:solidFill>
                <a:latin typeface="Times New Roman" panose="02020603050405020304" pitchFamily="18" charset="0"/>
                <a:cs typeface="Times New Roman" panose="02020603050405020304" pitchFamily="18" charset="0"/>
              </a:rPr>
              <a:t>индивидуальными  склонностями  </a:t>
            </a:r>
            <a:r>
              <a:rPr lang="ru-RU" sz="2000" dirty="0">
                <a:latin typeface="Times New Roman" panose="02020603050405020304" pitchFamily="18" charset="0"/>
                <a:cs typeface="Times New Roman" panose="02020603050405020304" pitchFamily="18" charset="0"/>
              </a:rPr>
              <a:t>детей,  их  </a:t>
            </a:r>
            <a:r>
              <a:rPr lang="ru-RU" sz="2000" dirty="0" smtClean="0">
                <a:solidFill>
                  <a:srgbClr val="FF0000"/>
                </a:solidFill>
                <a:latin typeface="Times New Roman" panose="02020603050405020304" pitchFamily="18" charset="0"/>
                <a:cs typeface="Times New Roman" panose="02020603050405020304" pitchFamily="18" charset="0"/>
              </a:rPr>
              <a:t>интересами</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особенностями  </a:t>
            </a:r>
            <a:r>
              <a:rPr lang="ru-RU" sz="2000" dirty="0">
                <a:solidFill>
                  <a:srgbClr val="FF0000"/>
                </a:solidFill>
                <a:latin typeface="Times New Roman" panose="02020603050405020304" pitchFamily="18" charset="0"/>
                <a:cs typeface="Times New Roman" panose="02020603050405020304" pitchFamily="18" charset="0"/>
              </a:rPr>
              <a:t>развития</a:t>
            </a:r>
            <a:r>
              <a:rPr lang="ru-RU" sz="2000" dirty="0">
                <a:latin typeface="Times New Roman" panose="02020603050405020304" pitchFamily="18" charset="0"/>
                <a:cs typeface="Times New Roman" panose="02020603050405020304" pitchFamily="18" charset="0"/>
              </a:rPr>
              <a:t>.  Педагоги,  работающие  по  программам,  ориентированным  на  ребенка,  обычно </a:t>
            </a:r>
            <a:r>
              <a:rPr lang="ru-RU" sz="2000" b="1" dirty="0" smtClean="0">
                <a:latin typeface="Times New Roman" panose="02020603050405020304" pitchFamily="18" charset="0"/>
                <a:cs typeface="Times New Roman" panose="02020603050405020304" pitchFamily="18" charset="0"/>
              </a:rPr>
              <a:t>формируют  </a:t>
            </a:r>
            <a:r>
              <a:rPr lang="ru-RU" sz="2000" b="1" dirty="0">
                <a:latin typeface="Times New Roman" panose="02020603050405020304" pitchFamily="18" charset="0"/>
                <a:cs typeface="Times New Roman" panose="02020603050405020304" pitchFamily="18" charset="0"/>
              </a:rPr>
              <a:t>содержание  по  ходу  образовательной  деятельности,</a:t>
            </a:r>
            <a:r>
              <a:rPr lang="ru-RU" sz="2000" dirty="0">
                <a:latin typeface="Times New Roman" panose="02020603050405020304" pitchFamily="18" charset="0"/>
                <a:cs typeface="Times New Roman" panose="02020603050405020304" pitchFamily="18" charset="0"/>
              </a:rPr>
              <a:t>  решая  задачи  развития  детей  в </a:t>
            </a:r>
            <a:r>
              <a:rPr lang="ru-RU" sz="2000" dirty="0" smtClean="0">
                <a:latin typeface="Times New Roman" panose="02020603050405020304" pitchFamily="18" charset="0"/>
                <a:cs typeface="Times New Roman" panose="02020603050405020304" pitchFamily="18" charset="0"/>
              </a:rPr>
              <a:t>зависимости  </a:t>
            </a:r>
            <a:r>
              <a:rPr lang="ru-RU" sz="2000" dirty="0">
                <a:latin typeface="Times New Roman" panose="02020603050405020304" pitchFamily="18" charset="0"/>
                <a:cs typeface="Times New Roman" panose="02020603050405020304" pitchFamily="18" charset="0"/>
              </a:rPr>
              <a:t>от  сложившейся  образовательной  ситуации,  опираясь  на  интересы  отдельного  ребенка  или </a:t>
            </a:r>
            <a:r>
              <a:rPr lang="ru-RU" sz="2000" dirty="0" smtClean="0">
                <a:latin typeface="Times New Roman" panose="02020603050405020304" pitchFamily="18" charset="0"/>
                <a:cs typeface="Times New Roman" panose="02020603050405020304" pitchFamily="18" charset="0"/>
              </a:rPr>
              <a:t>группы  </a:t>
            </a:r>
            <a:r>
              <a:rPr lang="ru-RU" sz="2000" dirty="0">
                <a:latin typeface="Times New Roman" panose="02020603050405020304" pitchFamily="18" charset="0"/>
                <a:cs typeface="Times New Roman" panose="02020603050405020304" pitchFamily="18" charset="0"/>
              </a:rPr>
              <a:t>детей.  Это  означает,  что  конкретное  содержание  образовательной  программы  выполняет  роль </a:t>
            </a:r>
            <a:r>
              <a:rPr lang="ru-RU" sz="2000" dirty="0" smtClean="0">
                <a:latin typeface="Times New Roman" panose="02020603050405020304" pitchFamily="18" charset="0"/>
                <a:cs typeface="Times New Roman" panose="02020603050405020304" pitchFamily="18" charset="0"/>
              </a:rPr>
              <a:t>средства </a:t>
            </a:r>
            <a:r>
              <a:rPr lang="ru-RU" sz="2000" dirty="0">
                <a:latin typeface="Times New Roman" panose="02020603050405020304" pitchFamily="18" charset="0"/>
                <a:cs typeface="Times New Roman" panose="02020603050405020304" pitchFamily="18" charset="0"/>
              </a:rPr>
              <a:t>развития, подбирается по мере постановки и решения развивающих задач и не всегда может быть </a:t>
            </a:r>
            <a:r>
              <a:rPr lang="ru-RU" sz="2000" dirty="0" smtClean="0">
                <a:latin typeface="Times New Roman" panose="02020603050405020304" pitchFamily="18" charset="0"/>
                <a:cs typeface="Times New Roman" panose="02020603050405020304" pitchFamily="18" charset="0"/>
              </a:rPr>
              <a:t>задано  </a:t>
            </a:r>
            <a:r>
              <a:rPr lang="ru-RU" sz="2000" dirty="0">
                <a:latin typeface="Times New Roman" panose="02020603050405020304" pitchFamily="18" charset="0"/>
                <a:cs typeface="Times New Roman" panose="02020603050405020304" pitchFamily="18" charset="0"/>
              </a:rPr>
              <a:t>заранее.  Кроме </a:t>
            </a:r>
            <a:r>
              <a:rPr lang="ru-RU" sz="2000" dirty="0" smtClean="0">
                <a:latin typeface="Times New Roman" panose="02020603050405020304" pitchFamily="18" charset="0"/>
                <a:cs typeface="Times New Roman" panose="02020603050405020304" pitchFamily="18" charset="0"/>
              </a:rPr>
              <a:t>того</a:t>
            </a:r>
            <a:r>
              <a:rPr lang="ru-RU" sz="2000" dirty="0">
                <a:latin typeface="Times New Roman" panose="02020603050405020304" pitchFamily="18" charset="0"/>
                <a:cs typeface="Times New Roman" panose="02020603050405020304" pitchFamily="18" charset="0"/>
              </a:rPr>
              <a:t>,  на  практике  конкретное  содержание  образовательной  деятельности  обычно </a:t>
            </a:r>
            <a:r>
              <a:rPr lang="ru-RU" sz="2000" dirty="0" smtClean="0">
                <a:latin typeface="Times New Roman" panose="02020603050405020304" pitchFamily="18" charset="0"/>
                <a:cs typeface="Times New Roman" panose="02020603050405020304" pitchFamily="18" charset="0"/>
              </a:rPr>
              <a:t>обеспечивает  </a:t>
            </a:r>
            <a:r>
              <a:rPr lang="ru-RU" sz="2000" dirty="0">
                <a:latin typeface="Times New Roman" panose="02020603050405020304" pitchFamily="18" charset="0"/>
                <a:cs typeface="Times New Roman" panose="02020603050405020304" pitchFamily="18" charset="0"/>
              </a:rPr>
              <a:t>развитие  детей  одновременно  в  разных  областях  -  например,  в  области  </a:t>
            </a:r>
            <a:r>
              <a:rPr lang="ru-RU" sz="2000" dirty="0" smtClean="0">
                <a:latin typeface="Times New Roman" panose="02020603050405020304" pitchFamily="18" charset="0"/>
                <a:cs typeface="Times New Roman" panose="02020603050405020304" pitchFamily="18" charset="0"/>
              </a:rPr>
              <a:t>социально коммуникативного</a:t>
            </a:r>
            <a:r>
              <a:rPr lang="ru-RU" sz="2000" dirty="0">
                <a:latin typeface="Times New Roman" panose="02020603050405020304" pitchFamily="18" charset="0"/>
                <a:cs typeface="Times New Roman" panose="02020603050405020304" pitchFamily="18" charset="0"/>
              </a:rPr>
              <a:t>, познавательного и речевого развития, или социально-коммуникативного, художественно </a:t>
            </a:r>
            <a:r>
              <a:rPr lang="ru-RU" sz="2000" dirty="0" smtClean="0">
                <a:latin typeface="Times New Roman" panose="02020603050405020304" pitchFamily="18" charset="0"/>
                <a:cs typeface="Times New Roman" panose="02020603050405020304" pitchFamily="18" charset="0"/>
              </a:rPr>
              <a:t>эстетического  </a:t>
            </a:r>
            <a:r>
              <a:rPr lang="ru-RU" sz="2000" dirty="0">
                <a:latin typeface="Times New Roman" panose="02020603050405020304" pitchFamily="18" charset="0"/>
                <a:cs typeface="Times New Roman" panose="02020603050405020304" pitchFamily="18" charset="0"/>
              </a:rPr>
              <a:t>и  физического  развития  и  т.д.  Таким  образом,  определенная  образовательная  технология </a:t>
            </a:r>
            <a:r>
              <a:rPr lang="ru-RU" sz="2000" dirty="0" smtClean="0">
                <a:latin typeface="Times New Roman" panose="02020603050405020304" pitchFamily="18" charset="0"/>
                <a:cs typeface="Times New Roman" panose="02020603050405020304" pitchFamily="18" charset="0"/>
              </a:rPr>
              <a:t>или  </a:t>
            </a:r>
            <a:r>
              <a:rPr lang="ru-RU" sz="2000" dirty="0">
                <a:latin typeface="Times New Roman" panose="02020603050405020304" pitchFamily="18" charset="0"/>
                <a:cs typeface="Times New Roman" panose="02020603050405020304" pitchFamily="18" charset="0"/>
              </a:rPr>
              <a:t>содержательное  наполнение  образовательной  деятельности  часто  связано  с  работой  педагога </a:t>
            </a:r>
            <a:r>
              <a:rPr lang="ru-RU" sz="2000" dirty="0" smtClean="0">
                <a:latin typeface="Times New Roman" panose="02020603050405020304" pitchFamily="18" charset="0"/>
                <a:cs typeface="Times New Roman" panose="02020603050405020304" pitchFamily="18" charset="0"/>
              </a:rPr>
              <a:t>одновременно </a:t>
            </a:r>
            <a:r>
              <a:rPr lang="ru-RU" sz="2000" dirty="0">
                <a:latin typeface="Times New Roman" panose="02020603050405020304" pitchFamily="18" charset="0"/>
                <a:cs typeface="Times New Roman" panose="02020603050405020304" pitchFamily="18" charset="0"/>
              </a:rPr>
              <a:t>в разных образовательных </a:t>
            </a:r>
            <a:r>
              <a:rPr lang="ru-RU" sz="2000" dirty="0" smtClean="0">
                <a:latin typeface="Times New Roman" panose="02020603050405020304" pitchFamily="18" charset="0"/>
                <a:cs typeface="Times New Roman" panose="02020603050405020304" pitchFamily="18" charset="0"/>
              </a:rPr>
              <a:t>областях. В  </a:t>
            </a:r>
            <a:r>
              <a:rPr lang="ru-RU" sz="2000" dirty="0">
                <a:latin typeface="Times New Roman" panose="02020603050405020304" pitchFamily="18" charset="0"/>
                <a:cs typeface="Times New Roman" panose="02020603050405020304" pitchFamily="18" charset="0"/>
              </a:rPr>
              <a:t>то  же  время,  существуют  примерные  программы,  которые  подробно  расписывают  определенное </a:t>
            </a:r>
            <a:r>
              <a:rPr lang="ru-RU" sz="2000" dirty="0" smtClean="0">
                <a:latin typeface="Times New Roman" panose="02020603050405020304" pitchFamily="18" charset="0"/>
                <a:cs typeface="Times New Roman" panose="02020603050405020304" pitchFamily="18" charset="0"/>
              </a:rPr>
              <a:t>образовательное </a:t>
            </a:r>
            <a:r>
              <a:rPr lang="ru-RU" sz="2000" dirty="0">
                <a:latin typeface="Times New Roman" panose="02020603050405020304" pitchFamily="18" charset="0"/>
                <a:cs typeface="Times New Roman" panose="02020603050405020304" pitchFamily="18" charset="0"/>
              </a:rPr>
              <a:t>содержание. Если Организация принимает за основу </a:t>
            </a:r>
            <a:r>
              <a:rPr lang="ru-RU" sz="2000" dirty="0" smtClean="0">
                <a:latin typeface="Times New Roman" panose="02020603050405020304" pitchFamily="18" charset="0"/>
                <a:cs typeface="Times New Roman" panose="02020603050405020304" pitchFamily="18" charset="0"/>
              </a:rPr>
              <a:t>своей Программы </a:t>
            </a:r>
            <a:r>
              <a:rPr lang="ru-RU" sz="2000" dirty="0">
                <a:latin typeface="Times New Roman" panose="02020603050405020304" pitchFamily="18" charset="0"/>
                <a:cs typeface="Times New Roman" panose="02020603050405020304" pitchFamily="18" charset="0"/>
              </a:rPr>
              <a:t>такую примерную </a:t>
            </a:r>
            <a:r>
              <a:rPr lang="ru-RU" sz="2000" dirty="0" smtClean="0">
                <a:latin typeface="Times New Roman" panose="02020603050405020304" pitchFamily="18" charset="0"/>
                <a:cs typeface="Times New Roman" panose="02020603050405020304" pitchFamily="18" charset="0"/>
              </a:rPr>
              <a:t>программу</a:t>
            </a:r>
            <a:r>
              <a:rPr lang="ru-RU" sz="2000" dirty="0">
                <a:latin typeface="Times New Roman" panose="02020603050405020304" pitchFamily="18" charset="0"/>
                <a:cs typeface="Times New Roman" panose="02020603050405020304" pitchFamily="18" charset="0"/>
              </a:rPr>
              <a:t>, следует сделать ссылку именно на эту Программу.</a:t>
            </a:r>
          </a:p>
        </p:txBody>
      </p:sp>
    </p:spTree>
    <p:extLst>
      <p:ext uri="{BB962C8B-B14F-4D97-AF65-F5344CB8AC3E}">
        <p14:creationId xmlns:p14="http://schemas.microsoft.com/office/powerpoint/2010/main" val="266619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446664"/>
            <a:ext cx="12192000" cy="5411336"/>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Комментарии к разделу III пункта 3.2.3</a:t>
            </a:r>
          </a:p>
          <a:p>
            <a:pPr marL="0" indent="0">
              <a:buNone/>
            </a:pP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соответствии с Положением о психолого-медико-педагогической комиссии, утвержденным приказом </a:t>
            </a:r>
            <a:r>
              <a:rPr lang="ru-RU" sz="2000" dirty="0" smtClean="0">
                <a:latin typeface="Times New Roman" panose="02020603050405020304" pitchFamily="18" charset="0"/>
                <a:cs typeface="Times New Roman" panose="02020603050405020304" pitchFamily="18" charset="0"/>
              </a:rPr>
              <a:t>Минобрнауки  </a:t>
            </a:r>
            <a:r>
              <a:rPr lang="ru-RU" sz="2000" dirty="0">
                <a:latin typeface="Times New Roman" panose="02020603050405020304" pitchFamily="18" charset="0"/>
                <a:cs typeface="Times New Roman" panose="02020603050405020304" pitchFamily="18" charset="0"/>
              </a:rPr>
              <a:t>России  от  20  сентября  2013  г.  N  1082,  ребенку  с  ограниченными  возможностями  здоровья </a:t>
            </a:r>
            <a:r>
              <a:rPr lang="ru-RU" sz="2000" dirty="0" smtClean="0">
                <a:latin typeface="Times New Roman" panose="02020603050405020304" pitchFamily="18" charset="0"/>
                <a:cs typeface="Times New Roman" panose="02020603050405020304" pitchFamily="18" charset="0"/>
              </a:rPr>
              <a:t>необходимо  </a:t>
            </a:r>
            <a:r>
              <a:rPr lang="ru-RU" sz="2000" dirty="0">
                <a:latin typeface="Times New Roman" panose="02020603050405020304" pitchFamily="18" charset="0"/>
                <a:cs typeface="Times New Roman" panose="02020603050405020304" pitchFamily="18" charset="0"/>
              </a:rPr>
              <a:t>пройти  обследование  на  заседании  психолого-медико-педагогической  комиссии  (далее  -</a:t>
            </a:r>
            <a:r>
              <a:rPr lang="ru-RU" sz="2000" dirty="0" smtClean="0">
                <a:latin typeface="Times New Roman" panose="02020603050405020304" pitchFamily="18" charset="0"/>
                <a:cs typeface="Times New Roman" panose="02020603050405020304" pitchFamily="18" charset="0"/>
              </a:rPr>
              <a:t>ПМПК</a:t>
            </a:r>
            <a:r>
              <a:rPr lang="ru-RU" sz="2000" dirty="0">
                <a:latin typeface="Times New Roman" panose="02020603050405020304" pitchFamily="18" charset="0"/>
                <a:cs typeface="Times New Roman" panose="02020603050405020304" pitchFamily="18" charset="0"/>
              </a:rPr>
              <a:t>) и получить рекомендации</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Комментарии к разделу III пункта 3.2.7</a:t>
            </a:r>
          </a:p>
          <a:p>
            <a:pPr marL="0" indent="0">
              <a:buNone/>
            </a:pPr>
            <a:r>
              <a:rPr lang="ru-RU" sz="2000" dirty="0">
                <a:latin typeface="Times New Roman" panose="02020603050405020304" pitchFamily="18" charset="0"/>
                <a:cs typeface="Times New Roman" panose="02020603050405020304" pitchFamily="18" charset="0"/>
              </a:rPr>
              <a:t>В </a:t>
            </a:r>
            <a:r>
              <a:rPr lang="ru-RU" sz="2000" dirty="0" smtClean="0">
                <a:latin typeface="Times New Roman" panose="02020603050405020304" pitchFamily="18" charset="0"/>
                <a:cs typeface="Times New Roman" panose="02020603050405020304" pitchFamily="18" charset="0"/>
              </a:rPr>
              <a:t>соответствии с частью 1 статьи 79 Закона</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содержание </a:t>
            </a:r>
            <a:r>
              <a:rPr lang="ru-RU" sz="2000" dirty="0">
                <a:latin typeface="Times New Roman" panose="02020603050405020304" pitchFamily="18" charset="0"/>
                <a:cs typeface="Times New Roman" panose="02020603050405020304" pitchFamily="18" charset="0"/>
              </a:rPr>
              <a:t>образования </a:t>
            </a:r>
            <a:r>
              <a:rPr lang="ru-RU" sz="2000" dirty="0" smtClean="0">
                <a:latin typeface="Times New Roman" panose="02020603050405020304" pitchFamily="18" charset="0"/>
                <a:cs typeface="Times New Roman" panose="02020603050405020304" pitchFamily="18" charset="0"/>
              </a:rPr>
              <a:t>и </a:t>
            </a:r>
            <a:r>
              <a:rPr lang="ru-RU" sz="2000" dirty="0">
                <a:latin typeface="Times New Roman" panose="02020603050405020304" pitchFamily="18" charset="0"/>
                <a:cs typeface="Times New Roman" panose="02020603050405020304" pitchFamily="18" charset="0"/>
              </a:rPr>
              <a:t>условия </a:t>
            </a:r>
            <a:r>
              <a:rPr lang="ru-RU" sz="2000" dirty="0" smtClean="0">
                <a:latin typeface="Times New Roman" panose="02020603050405020304" pitchFamily="18" charset="0"/>
                <a:cs typeface="Times New Roman" panose="02020603050405020304" pitchFamily="18" charset="0"/>
              </a:rPr>
              <a:t>организации обучения и воспитания обучающихся с ограниченными возможностями здоровья (</a:t>
            </a:r>
            <a:r>
              <a:rPr lang="ru-RU" sz="2000" dirty="0">
                <a:latin typeface="Times New Roman" panose="02020603050405020304" pitchFamily="18" charset="0"/>
                <a:cs typeface="Times New Roman" panose="02020603050405020304" pitchFamily="18" charset="0"/>
              </a:rPr>
              <a:t>далее  -  ОВЗ) </a:t>
            </a:r>
            <a:r>
              <a:rPr lang="ru-RU" sz="2000" dirty="0" smtClean="0">
                <a:latin typeface="Times New Roman" panose="02020603050405020304" pitchFamily="18" charset="0"/>
                <a:cs typeface="Times New Roman" panose="02020603050405020304" pitchFamily="18" charset="0"/>
              </a:rPr>
              <a:t>определяются адаптированной образовательной программой</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а для инвалидов также в соответствии  </a:t>
            </a:r>
            <a:r>
              <a:rPr lang="ru-RU" sz="2000" dirty="0">
                <a:latin typeface="Times New Roman" panose="02020603050405020304" pitchFamily="18" charset="0"/>
                <a:cs typeface="Times New Roman" panose="02020603050405020304" pitchFamily="18" charset="0"/>
              </a:rPr>
              <a:t>с </a:t>
            </a:r>
            <a:r>
              <a:rPr lang="ru-RU" sz="2000" dirty="0" smtClean="0">
                <a:latin typeface="Times New Roman" panose="02020603050405020304" pitchFamily="18" charset="0"/>
                <a:cs typeface="Times New Roman" panose="02020603050405020304" pitchFamily="18" charset="0"/>
              </a:rPr>
              <a:t>индивидуальной программой </a:t>
            </a:r>
            <a:r>
              <a:rPr lang="ru-RU" sz="2000" dirty="0">
                <a:latin typeface="Times New Roman" panose="02020603050405020304" pitchFamily="18" charset="0"/>
                <a:cs typeface="Times New Roman" panose="02020603050405020304" pitchFamily="18" charset="0"/>
              </a:rPr>
              <a:t>реабилитации инвалида</a:t>
            </a:r>
            <a:r>
              <a:rPr lang="ru-RU" sz="2000" dirty="0" smtClean="0">
                <a:latin typeface="Times New Roman" panose="02020603050405020304" pitchFamily="18" charset="0"/>
                <a:cs typeface="Times New Roman" panose="02020603050405020304" pitchFamily="18" charset="0"/>
              </a:rPr>
              <a:t>". В </a:t>
            </a:r>
            <a:r>
              <a:rPr lang="ru-RU" sz="2000" dirty="0">
                <a:latin typeface="Times New Roman" panose="02020603050405020304" pitchFamily="18" charset="0"/>
                <a:cs typeface="Times New Roman" panose="02020603050405020304" pitchFamily="18" charset="0"/>
              </a:rPr>
              <a:t>связи с этим, </a:t>
            </a:r>
            <a:r>
              <a:rPr lang="ru-RU" sz="2000" dirty="0">
                <a:solidFill>
                  <a:srgbClr val="FF0000"/>
                </a:solidFill>
                <a:latin typeface="Times New Roman" panose="02020603050405020304" pitchFamily="18" charset="0"/>
                <a:cs typeface="Times New Roman" panose="02020603050405020304" pitchFamily="18" charset="0"/>
              </a:rPr>
              <a:t>для получения общего образования </a:t>
            </a:r>
            <a:r>
              <a:rPr lang="ru-RU" sz="2000" dirty="0" smtClean="0">
                <a:solidFill>
                  <a:srgbClr val="FF0000"/>
                </a:solidFill>
                <a:latin typeface="Times New Roman" panose="02020603050405020304" pitchFamily="18" charset="0"/>
                <a:cs typeface="Times New Roman" panose="02020603050405020304" pitchFamily="18" charset="0"/>
              </a:rPr>
              <a:t>детьми с ОВЗ</a:t>
            </a:r>
            <a:r>
              <a:rPr lang="ru-RU" sz="2000" dirty="0" smtClean="0">
                <a:latin typeface="Times New Roman" panose="02020603050405020304" pitchFamily="18" charset="0"/>
                <a:cs typeface="Times New Roman" panose="02020603050405020304" pitchFamily="18" charset="0"/>
              </a:rPr>
              <a:t> в Организациях должны разрабатываться соответствующие </a:t>
            </a:r>
            <a:r>
              <a:rPr lang="ru-RU" sz="2000" b="1" dirty="0" smtClean="0">
                <a:solidFill>
                  <a:srgbClr val="FF0000"/>
                </a:solidFill>
                <a:latin typeface="Times New Roman" panose="02020603050405020304" pitchFamily="18" charset="0"/>
                <a:cs typeface="Times New Roman" panose="02020603050405020304" pitchFamily="18" charset="0"/>
              </a:rPr>
              <a:t>адаптированные основные общеобразовательные </a:t>
            </a:r>
            <a:r>
              <a:rPr lang="ru-RU" sz="2000" b="1" dirty="0">
                <a:solidFill>
                  <a:srgbClr val="FF0000"/>
                </a:solidFill>
                <a:latin typeface="Times New Roman" panose="02020603050405020304" pitchFamily="18" charset="0"/>
                <a:cs typeface="Times New Roman" panose="02020603050405020304" pitchFamily="18" charset="0"/>
              </a:rPr>
              <a:t>программы </a:t>
            </a:r>
            <a:r>
              <a:rPr lang="ru-RU" sz="2000" dirty="0">
                <a:latin typeface="Times New Roman" panose="02020603050405020304" pitchFamily="18" charset="0"/>
                <a:cs typeface="Times New Roman" panose="02020603050405020304" pitchFamily="18" charset="0"/>
              </a:rPr>
              <a:t>(отдельными документами) с </a:t>
            </a:r>
            <a:r>
              <a:rPr lang="ru-RU" sz="2000" dirty="0" smtClean="0">
                <a:latin typeface="Times New Roman" panose="02020603050405020304" pitchFamily="18" charset="0"/>
                <a:cs typeface="Times New Roman" panose="02020603050405020304" pitchFamily="18" charset="0"/>
              </a:rPr>
              <a:t>учетом особенностей </a:t>
            </a:r>
            <a:r>
              <a:rPr lang="ru-RU" sz="2000" dirty="0">
                <a:latin typeface="Times New Roman" panose="02020603050405020304" pitchFamily="18" charset="0"/>
                <a:cs typeface="Times New Roman" panose="02020603050405020304" pitchFamily="18" charset="0"/>
              </a:rPr>
              <a:t>их психофизического </a:t>
            </a:r>
            <a:r>
              <a:rPr lang="ru-RU" sz="2000" dirty="0" smtClean="0">
                <a:latin typeface="Times New Roman" panose="02020603050405020304" pitchFamily="18" charset="0"/>
                <a:cs typeface="Times New Roman" panose="02020603050405020304" pitchFamily="18" charset="0"/>
              </a:rPr>
              <a:t>развития и индивидуальных возможностей</a:t>
            </a:r>
            <a:r>
              <a:rPr lang="ru-RU" sz="2000" dirty="0">
                <a:latin typeface="Times New Roman" panose="02020603050405020304" pitchFamily="18" charset="0"/>
                <a:cs typeface="Times New Roman" panose="02020603050405020304" pitchFamily="18" charset="0"/>
              </a:rPr>
              <a:t>. </a:t>
            </a:r>
            <a:r>
              <a:rPr lang="ru-RU" sz="2000" b="1" dirty="0" smtClean="0">
                <a:solidFill>
                  <a:srgbClr val="FF0000"/>
                </a:solidFill>
                <a:latin typeface="Times New Roman" panose="02020603050405020304" pitchFamily="18" charset="0"/>
                <a:cs typeface="Times New Roman" panose="02020603050405020304" pitchFamily="18" charset="0"/>
              </a:rPr>
              <a:t>Индивидуальную программу реабилитации </a:t>
            </a:r>
            <a:r>
              <a:rPr lang="ru-RU" sz="2000" dirty="0" smtClean="0">
                <a:latin typeface="Times New Roman" panose="02020603050405020304" pitchFamily="18" charset="0"/>
                <a:cs typeface="Times New Roman" panose="02020603050405020304" pitchFamily="18" charset="0"/>
              </a:rPr>
              <a:t>разрабатывает</a:t>
            </a:r>
            <a:r>
              <a:rPr lang="ru-RU" sz="2000" b="1" dirty="0" smtClean="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Бюро медико-социальной экспертизы</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 </a:t>
            </a:r>
            <a:r>
              <a:rPr lang="ru-RU" sz="2000" dirty="0" smtClean="0">
                <a:latin typeface="Times New Roman" panose="02020603050405020304" pitchFamily="18" charset="0"/>
                <a:cs typeface="Times New Roman" panose="02020603050405020304" pitchFamily="18" charset="0"/>
              </a:rPr>
              <a:t>соответствии со </a:t>
            </a:r>
            <a:r>
              <a:rPr lang="ru-RU" sz="2000" dirty="0">
                <a:latin typeface="Times New Roman" panose="02020603050405020304" pitchFamily="18" charset="0"/>
                <a:cs typeface="Times New Roman" panose="02020603050405020304" pitchFamily="18" charset="0"/>
              </a:rPr>
              <a:t>статьей </a:t>
            </a:r>
            <a:r>
              <a:rPr lang="ru-RU" sz="2000" dirty="0" smtClean="0">
                <a:latin typeface="Times New Roman" panose="02020603050405020304" pitchFamily="18" charset="0"/>
                <a:cs typeface="Times New Roman" panose="02020603050405020304" pitchFamily="18" charset="0"/>
              </a:rPr>
              <a:t>7 Федерального закона N181-ФЗ</a:t>
            </a:r>
            <a:r>
              <a:rPr lang="ru-RU" sz="2000" dirty="0">
                <a:latin typeface="Times New Roman" panose="02020603050405020304" pitchFamily="18" charset="0"/>
                <a:cs typeface="Times New Roman" panose="02020603050405020304" pitchFamily="18" charset="0"/>
              </a:rPr>
              <a:t>). </a:t>
            </a:r>
            <a:r>
              <a:rPr lang="ru-RU" sz="2000" b="1" dirty="0" smtClean="0">
                <a:solidFill>
                  <a:srgbClr val="FF0000"/>
                </a:solidFill>
                <a:latin typeface="Times New Roman" panose="02020603050405020304" pitchFamily="18" charset="0"/>
                <a:cs typeface="Times New Roman" panose="02020603050405020304" pitchFamily="18" charset="0"/>
              </a:rPr>
              <a:t>Условия </a:t>
            </a:r>
            <a:r>
              <a:rPr lang="ru-RU" sz="2000" b="1" dirty="0">
                <a:solidFill>
                  <a:srgbClr val="FF0000"/>
                </a:solidFill>
                <a:latin typeface="Times New Roman" panose="02020603050405020304" pitchFamily="18" charset="0"/>
                <a:cs typeface="Times New Roman" panose="02020603050405020304" pitchFamily="18" charset="0"/>
              </a:rPr>
              <a:t>должны быть созданы в соответствии </a:t>
            </a:r>
            <a:r>
              <a:rPr lang="ru-RU" sz="2000" b="1" dirty="0" smtClean="0">
                <a:solidFill>
                  <a:srgbClr val="FF0000"/>
                </a:solidFill>
                <a:latin typeface="Times New Roman" panose="02020603050405020304" pitchFamily="18" charset="0"/>
                <a:cs typeface="Times New Roman" panose="02020603050405020304" pitchFamily="18" charset="0"/>
              </a:rPr>
              <a:t>с Рекомендациями </a:t>
            </a:r>
            <a:r>
              <a:rPr lang="ru-RU" sz="2000" b="1" dirty="0">
                <a:solidFill>
                  <a:srgbClr val="FF0000"/>
                </a:solidFill>
                <a:latin typeface="Times New Roman" panose="02020603050405020304" pitchFamily="18" charset="0"/>
                <a:cs typeface="Times New Roman" panose="02020603050405020304" pitchFamily="18" charset="0"/>
              </a:rPr>
              <a:t>ПМПК</a:t>
            </a:r>
            <a:r>
              <a:rPr lang="ru-RU" sz="2000" dirty="0">
                <a:latin typeface="Times New Roman" panose="02020603050405020304" pitchFamily="18" charset="0"/>
                <a:cs typeface="Times New Roman" panose="02020603050405020304" pitchFamily="18" charset="0"/>
              </a:rPr>
              <a:t> (приказ Минобрнауки России от 20 </a:t>
            </a:r>
            <a:r>
              <a:rPr lang="ru-RU" sz="2000" dirty="0" smtClean="0">
                <a:latin typeface="Times New Roman" panose="02020603050405020304" pitchFamily="18" charset="0"/>
                <a:cs typeface="Times New Roman" panose="02020603050405020304" pitchFamily="18" charset="0"/>
              </a:rPr>
              <a:t>сентября </a:t>
            </a:r>
            <a:r>
              <a:rPr lang="ru-RU" sz="2000" dirty="0">
                <a:latin typeface="Times New Roman" panose="02020603050405020304" pitchFamily="18" charset="0"/>
                <a:cs typeface="Times New Roman" panose="02020603050405020304" pitchFamily="18" charset="0"/>
              </a:rPr>
              <a:t>2013 г. </a:t>
            </a:r>
            <a:r>
              <a:rPr lang="ru-RU" sz="2000" dirty="0" smtClean="0">
                <a:latin typeface="Times New Roman" panose="02020603050405020304" pitchFamily="18" charset="0"/>
                <a:cs typeface="Times New Roman" panose="02020603050405020304" pitchFamily="18" charset="0"/>
              </a:rPr>
              <a:t>N1082 </a:t>
            </a:r>
            <a:r>
              <a:rPr lang="ru-RU" sz="2000" dirty="0">
                <a:latin typeface="Times New Roman" panose="02020603050405020304" pitchFamily="18" charset="0"/>
                <a:cs typeface="Times New Roman" panose="02020603050405020304" pitchFamily="18" charset="0"/>
              </a:rPr>
              <a:t>"Об утверждении Положения о психолого-медико-педагогической комиссии").</a:t>
            </a:r>
          </a:p>
        </p:txBody>
      </p:sp>
    </p:spTree>
    <p:extLst>
      <p:ext uri="{BB962C8B-B14F-4D97-AF65-F5344CB8AC3E}">
        <p14:creationId xmlns:p14="http://schemas.microsoft.com/office/powerpoint/2010/main" val="1546507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815152"/>
            <a:ext cx="10820400" cy="4403533"/>
          </a:xfrm>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Комментарии к разделу III пунктов 3.4.3 и 3.4.4</a:t>
            </a:r>
          </a:p>
          <a:p>
            <a:pPr marL="0" indent="0">
              <a:buNone/>
            </a:pPr>
            <a:r>
              <a:rPr lang="ru-RU" sz="2800" dirty="0">
                <a:latin typeface="Times New Roman" panose="02020603050405020304" pitchFamily="18" charset="0"/>
                <a:cs typeface="Times New Roman" panose="02020603050405020304" pitchFamily="18" charset="0"/>
              </a:rPr>
              <a:t>Педагогическими  работниками,  дополнительно  привлекаемыми  для  обеспечения  реализации </a:t>
            </a:r>
            <a:r>
              <a:rPr lang="ru-RU" sz="2800" dirty="0" smtClean="0">
                <a:latin typeface="Times New Roman" panose="02020603050405020304" pitchFamily="18" charset="0"/>
                <a:cs typeface="Times New Roman" panose="02020603050405020304" pitchFamily="18" charset="0"/>
              </a:rPr>
              <a:t>Программы </a:t>
            </a:r>
            <a:r>
              <a:rPr lang="ru-RU" sz="2800" dirty="0">
                <a:latin typeface="Times New Roman" panose="02020603050405020304" pitchFamily="18" charset="0"/>
                <a:cs typeface="Times New Roman" panose="02020603050405020304" pitchFamily="18" charset="0"/>
              </a:rPr>
              <a:t>в группах для детей с ОВЗ (пункт 3.4.3 Стандарта) и в общеразвивающих группах, в </a:t>
            </a:r>
            <a:r>
              <a:rPr lang="ru-RU" sz="2800" dirty="0" smtClean="0">
                <a:latin typeface="Times New Roman" panose="02020603050405020304" pitchFamily="18" charset="0"/>
                <a:cs typeface="Times New Roman" panose="02020603050405020304" pitchFamily="18" charset="0"/>
              </a:rPr>
              <a:t>которых обучаются </a:t>
            </a:r>
            <a:r>
              <a:rPr lang="ru-RU" sz="2800" dirty="0">
                <a:latin typeface="Times New Roman" panose="02020603050405020304" pitchFamily="18" charset="0"/>
                <a:cs typeface="Times New Roman" panose="02020603050405020304" pitchFamily="18" charset="0"/>
              </a:rPr>
              <a:t>дети с ОВЗ (пункт 3.4.3 Стандарта), являются </a:t>
            </a:r>
            <a:r>
              <a:rPr lang="ru-RU" sz="2800" b="1" dirty="0">
                <a:latin typeface="Times New Roman" panose="02020603050405020304" pitchFamily="18" charset="0"/>
                <a:cs typeface="Times New Roman" panose="02020603050405020304" pitchFamily="18" charset="0"/>
              </a:rPr>
              <a:t>учителя-дефектологи, учителя-логопеды</a:t>
            </a:r>
            <a:r>
              <a:rPr lang="ru-RU" sz="2800" dirty="0">
                <a:latin typeface="Times New Roman" panose="02020603050405020304" pitchFamily="18" charset="0"/>
                <a:cs typeface="Times New Roman" panose="02020603050405020304" pitchFamily="18" charset="0"/>
              </a:rPr>
              <a:t>, а также, </a:t>
            </a:r>
            <a:r>
              <a:rPr lang="ru-RU" sz="2800" dirty="0" smtClean="0">
                <a:latin typeface="Times New Roman" panose="02020603050405020304" pitchFamily="18" charset="0"/>
                <a:cs typeface="Times New Roman" panose="02020603050405020304" pitchFamily="18" charset="0"/>
              </a:rPr>
              <a:t>в </a:t>
            </a:r>
            <a:r>
              <a:rPr lang="ru-RU" sz="2800" dirty="0">
                <a:latin typeface="Times New Roman" panose="02020603050405020304" pitchFamily="18" charset="0"/>
                <a:cs typeface="Times New Roman" panose="02020603050405020304" pitchFamily="18" charset="0"/>
              </a:rPr>
              <a:t>случае необходимости, </a:t>
            </a:r>
            <a:r>
              <a:rPr lang="ru-RU" sz="2800" b="1" dirty="0">
                <a:latin typeface="Times New Roman" panose="02020603050405020304" pitchFamily="18" charset="0"/>
                <a:cs typeface="Times New Roman" panose="02020603050405020304" pitchFamily="18" charset="0"/>
              </a:rPr>
              <a:t>социальные педагоги</a:t>
            </a:r>
            <a:r>
              <a:rPr lang="ru-RU" sz="2800" dirty="0">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Рекомендованное количество соответствующих педагогов </a:t>
            </a:r>
            <a:r>
              <a:rPr lang="ru-RU" sz="2800" dirty="0" smtClean="0">
                <a:solidFill>
                  <a:srgbClr val="FF0000"/>
                </a:solidFill>
                <a:latin typeface="Times New Roman" panose="02020603050405020304" pitchFamily="18" charset="0"/>
                <a:cs typeface="Times New Roman" panose="02020603050405020304" pitchFamily="18" charset="0"/>
              </a:rPr>
              <a:t>в расчете </a:t>
            </a:r>
            <a:r>
              <a:rPr lang="ru-RU" sz="2800" dirty="0">
                <a:solidFill>
                  <a:srgbClr val="FF0000"/>
                </a:solidFill>
                <a:latin typeface="Times New Roman" panose="02020603050405020304" pitchFamily="18" charset="0"/>
                <a:cs typeface="Times New Roman" panose="02020603050405020304" pitchFamily="18" charset="0"/>
              </a:rPr>
              <a:t>на одну группу (для обоих случаев) составляет 1 ставку на группу</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1920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473958"/>
            <a:ext cx="12078269" cy="5384042"/>
          </a:xfrm>
        </p:spPr>
        <p:txBody>
          <a:bodyPr>
            <a:normAutofit/>
          </a:bodyPr>
          <a:lstStyle/>
          <a:p>
            <a:pPr marL="0" indent="0">
              <a:buNone/>
            </a:pPr>
            <a:endParaRPr lang="ru-RU" dirty="0" smtClean="0">
              <a:latin typeface="Times New Roman" panose="02020603050405020304" pitchFamily="18" charset="0"/>
              <a:cs typeface="Times New Roman" panose="02020603050405020304" pitchFamily="18" charset="0"/>
            </a:endParaRPr>
          </a:p>
          <a:p>
            <a:pPr marL="85725" indent="0">
              <a:buNone/>
            </a:pPr>
            <a:r>
              <a:rPr lang="ru-RU" sz="2400" b="1" dirty="0">
                <a:solidFill>
                  <a:schemeClr val="accent1">
                    <a:lumMod val="75000"/>
                  </a:schemeClr>
                </a:solidFill>
                <a:latin typeface="Times New Roman" panose="02020603050405020304" pitchFamily="18" charset="0"/>
                <a:cs typeface="Times New Roman" panose="02020603050405020304" pitchFamily="18" charset="0"/>
              </a:rPr>
              <a:t>СП 2.4.3648-20 «Санитарно-эпидемиологические требования к организациям воспитания и обучения, отдыха и оздоровления детей и молодежи</a:t>
            </a:r>
            <a:r>
              <a:rPr lang="ru-RU" sz="2400" b="1" dirty="0" smtClean="0">
                <a:solidFill>
                  <a:schemeClr val="accent1">
                    <a:lumMod val="75000"/>
                  </a:schemeClr>
                </a:solidFill>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1.11</a:t>
            </a:r>
            <a:r>
              <a:rPr lang="ru-RU" dirty="0">
                <a:latin typeface="Times New Roman" panose="02020603050405020304" pitchFamily="18" charset="0"/>
                <a:cs typeface="Times New Roman" panose="02020603050405020304" pitchFamily="18" charset="0"/>
              </a:rPr>
              <a:t>. Рекомендуемое количество детей в группах </a:t>
            </a:r>
            <a:r>
              <a:rPr lang="ru-RU" b="1" u="sng" dirty="0">
                <a:solidFill>
                  <a:srgbClr val="FF0000"/>
                </a:solidFill>
                <a:latin typeface="Times New Roman" panose="02020603050405020304" pitchFamily="18" charset="0"/>
                <a:cs typeface="Times New Roman" panose="02020603050405020304" pitchFamily="18" charset="0"/>
              </a:rPr>
              <a:t>компенсирующей направленности </a:t>
            </a:r>
            <a:r>
              <a:rPr lang="ru-RU" dirty="0">
                <a:latin typeface="Times New Roman" panose="02020603050405020304" pitchFamily="18" charset="0"/>
                <a:cs typeface="Times New Roman" panose="02020603050405020304" pitchFamily="18" charset="0"/>
              </a:rPr>
              <a:t>для детей до 3 лет и старше 3 лет, соответственно, не должно превышать:</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для детей с тяжелыми нарушениями речи - 6 и 10 детей;</a:t>
            </a:r>
            <a:br>
              <a:rPr lang="ru-RU" dirty="0">
                <a:solidFill>
                  <a:srgbClr val="FF0000"/>
                </a:solidFill>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для детей с </a:t>
            </a:r>
            <a:r>
              <a:rPr lang="ru-RU" dirty="0" smtClean="0">
                <a:solidFill>
                  <a:srgbClr val="FF0000"/>
                </a:solidFill>
                <a:latin typeface="Times New Roman" panose="02020603050405020304" pitchFamily="18" charset="0"/>
                <a:cs typeface="Times New Roman" panose="02020603050405020304" pitchFamily="18" charset="0"/>
              </a:rPr>
              <a:t>задержкой психического </a:t>
            </a:r>
            <a:r>
              <a:rPr lang="ru-RU" dirty="0">
                <a:solidFill>
                  <a:srgbClr val="FF0000"/>
                </a:solidFill>
                <a:latin typeface="Times New Roman" panose="02020603050405020304" pitchFamily="18" charset="0"/>
                <a:cs typeface="Times New Roman" panose="02020603050405020304" pitchFamily="18" charset="0"/>
              </a:rPr>
              <a:t>развития </a:t>
            </a:r>
            <a:r>
              <a:rPr lang="ru-RU" dirty="0" smtClean="0">
                <a:solidFill>
                  <a:srgbClr val="FF0000"/>
                </a:solidFill>
                <a:latin typeface="Times New Roman" panose="02020603050405020304" pitchFamily="18" charset="0"/>
                <a:cs typeface="Times New Roman" panose="02020603050405020304" pitchFamily="18" charset="0"/>
              </a:rPr>
              <a:t>- 6 </a:t>
            </a:r>
            <a:r>
              <a:rPr lang="ru-RU" dirty="0">
                <a:solidFill>
                  <a:srgbClr val="FF0000"/>
                </a:solidFill>
                <a:latin typeface="Times New Roman" panose="02020603050405020304" pitchFamily="18" charset="0"/>
                <a:cs typeface="Times New Roman" panose="02020603050405020304" pitchFamily="18" charset="0"/>
              </a:rPr>
              <a:t>и 10 детей</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Допускается </a:t>
            </a:r>
            <a:r>
              <a:rPr lang="ru-RU" dirty="0">
                <a:latin typeface="Times New Roman" panose="02020603050405020304" pitchFamily="18" charset="0"/>
                <a:cs typeface="Times New Roman" panose="02020603050405020304" pitchFamily="18" charset="0"/>
              </a:rPr>
              <a:t>организовывать разновозрастные (смешанные) группы детей в дошкольных образовательных организациях компенсирующей направленности с учетом возможности организации в них режима дня, соответствующего анатомо-физиологическим особенностям каждой возрастной группы</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157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549" y="1275429"/>
            <a:ext cx="11750723" cy="5117909"/>
          </a:xfrm>
        </p:spPr>
        <p:txBody>
          <a:bodyPr>
            <a:noAutofit/>
          </a:bodyPr>
          <a:lstStyle/>
          <a:p>
            <a:pPr marL="0" indent="0">
              <a:lnSpc>
                <a:spcPct val="100000"/>
              </a:lnSpc>
              <a:buNone/>
            </a:pPr>
            <a:r>
              <a:rPr lang="ru-RU" sz="2000" dirty="0">
                <a:latin typeface="Times New Roman" panose="02020603050405020304" pitchFamily="18" charset="0"/>
                <a:cs typeface="Times New Roman" panose="02020603050405020304" pitchFamily="18" charset="0"/>
              </a:rPr>
              <a:t>1.12. В дошкольных образовательных организациях комплектование </a:t>
            </a:r>
            <a:r>
              <a:rPr lang="ru-RU" sz="2000" b="1" u="sng" dirty="0">
                <a:solidFill>
                  <a:srgbClr val="FF0000"/>
                </a:solidFill>
                <a:latin typeface="Times New Roman" panose="02020603050405020304" pitchFamily="18" charset="0"/>
                <a:cs typeface="Times New Roman" panose="02020603050405020304" pitchFamily="18" charset="0"/>
              </a:rPr>
              <a:t>групп комбинированной направленности</a:t>
            </a:r>
            <a:r>
              <a:rPr lang="ru-RU" sz="2000" dirty="0">
                <a:latin typeface="Times New Roman" panose="02020603050405020304" pitchFamily="18" charset="0"/>
                <a:cs typeface="Times New Roman" panose="02020603050405020304" pitchFamily="18" charset="0"/>
              </a:rPr>
              <a:t>, реализующих совместное образование здоровых детей и детей с ограниченными возможностями, осуществляется в соответствии с учетом особенностей психофизического развития и возможностей воспитанников.</a:t>
            </a:r>
            <a:br>
              <a:rPr lang="ru-RU" sz="2000"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Рекомендуемое </a:t>
            </a:r>
            <a:r>
              <a:rPr lang="ru-RU" sz="2000" b="1" dirty="0">
                <a:latin typeface="Times New Roman" panose="02020603050405020304" pitchFamily="18" charset="0"/>
                <a:cs typeface="Times New Roman" panose="02020603050405020304" pitchFamily="18" charset="0"/>
              </a:rPr>
              <a:t>количество детей в группах комбинированной направленности:</a:t>
            </a:r>
            <a:br>
              <a:rPr lang="ru-RU" sz="2000" b="1"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Количество </a:t>
            </a:r>
            <a:r>
              <a:rPr lang="ru-RU" sz="2000" dirty="0">
                <a:latin typeface="Times New Roman" panose="02020603050405020304" pitchFamily="18" charset="0"/>
                <a:cs typeface="Times New Roman" panose="02020603050405020304" pitchFamily="18" charset="0"/>
              </a:rPr>
              <a:t>детей в группах комбинированной направленности не должно </a:t>
            </a:r>
            <a:r>
              <a:rPr lang="ru-RU" sz="2000" dirty="0" smtClean="0">
                <a:latin typeface="Times New Roman" panose="02020603050405020304" pitchFamily="18" charset="0"/>
                <a:cs typeface="Times New Roman" panose="02020603050405020304" pitchFamily="18" charset="0"/>
              </a:rPr>
              <a:t>превышать:</a:t>
            </a:r>
          </a:p>
          <a:p>
            <a:pPr marL="0" indent="0">
              <a:lnSpc>
                <a:spcPct val="100000"/>
              </a:lnSpc>
              <a:spcBef>
                <a:spcPts val="0"/>
              </a:spcBef>
              <a:buNone/>
            </a:pP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возрасте до 3 лет - не более 10 детей, в том числе не более 3 детей с ограниченными возможностями здоровья;</a:t>
            </a:r>
          </a:p>
          <a:p>
            <a:pPr marL="0" indent="0">
              <a:spcBef>
                <a:spcPts val="0"/>
              </a:spcBef>
              <a:buNone/>
            </a:pPr>
            <a:r>
              <a:rPr lang="ru-RU" sz="2000" dirty="0">
                <a:latin typeface="Times New Roman" panose="02020603050405020304" pitchFamily="18" charset="0"/>
                <a:cs typeface="Times New Roman" panose="02020603050405020304" pitchFamily="18" charset="0"/>
              </a:rPr>
              <a:t>в возрасте старше 3 лет:</a:t>
            </a:r>
          </a:p>
          <a:p>
            <a:pPr marL="0" indent="0">
              <a:spcBef>
                <a:spcPts val="0"/>
              </a:spcBef>
              <a:buNone/>
            </a:pPr>
            <a:r>
              <a:rPr lang="ru-RU" sz="2000" dirty="0">
                <a:latin typeface="Times New Roman" panose="02020603050405020304" pitchFamily="18" charset="0"/>
                <a:cs typeface="Times New Roman" panose="02020603050405020304" pitchFamily="18" charset="0"/>
              </a:rPr>
              <a:t>не более 10 детей, в том числе не более 3 глухих детей, или слепых детей, или детей с нарушениями опорно-двигательного аппарата, или детей с умственной отсталостью умеренной, тяжелой степени, или с расстройствами аутистического спектра, или детей со сложным дефектом;</a:t>
            </a:r>
          </a:p>
          <a:p>
            <a:pPr marL="0" indent="0">
              <a:spcBef>
                <a:spcPts val="0"/>
              </a:spcBef>
              <a:buNone/>
            </a:pPr>
            <a:r>
              <a:rPr lang="ru-RU" sz="2000" dirty="0">
                <a:latin typeface="Times New Roman" panose="02020603050405020304" pitchFamily="18" charset="0"/>
                <a:cs typeface="Times New Roman" panose="02020603050405020304" pitchFamily="18" charset="0"/>
              </a:rPr>
              <a:t>не более 15 детей, в том числе не более 4 слабовидящих и (или) детей с </a:t>
            </a:r>
            <a:r>
              <a:rPr lang="ru-RU" sz="2000" dirty="0" err="1">
                <a:latin typeface="Times New Roman" panose="02020603050405020304" pitchFamily="18" charset="0"/>
                <a:cs typeface="Times New Roman" panose="02020603050405020304" pitchFamily="18" charset="0"/>
              </a:rPr>
              <a:t>амблиопией</a:t>
            </a:r>
            <a:r>
              <a:rPr lang="ru-RU" sz="2000" dirty="0">
                <a:latin typeface="Times New Roman" panose="02020603050405020304" pitchFamily="18" charset="0"/>
                <a:cs typeface="Times New Roman" panose="02020603050405020304" pitchFamily="18" charset="0"/>
              </a:rPr>
              <a:t> и (или) косоглазием, или слабослышащих детей, или детей, имеющих тяжелые нарушения речи, или детей с умственной отсталостью легкой степени;</a:t>
            </a:r>
          </a:p>
          <a:p>
            <a:pPr marL="0" indent="0">
              <a:spcBef>
                <a:spcPts val="0"/>
              </a:spcBef>
              <a:buNone/>
            </a:pPr>
            <a:r>
              <a:rPr lang="ru-RU" sz="2000" dirty="0">
                <a:latin typeface="Times New Roman" panose="02020603050405020304" pitchFamily="18" charset="0"/>
                <a:cs typeface="Times New Roman" panose="02020603050405020304" pitchFamily="18" charset="0"/>
              </a:rPr>
              <a:t>не более 17 детей, в том числе не более 5 детей с задержкой психического развития, детей с фонетико-фонематическими нарушениями речи.</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8913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95535" y="764274"/>
            <a:ext cx="12192000" cy="6093725"/>
          </a:xfrm>
        </p:spPr>
        <p:txBody>
          <a:bodyPr>
            <a:normAutofit/>
          </a:bodyPr>
          <a:lstStyle/>
          <a:p>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Письмо Министерство </a:t>
            </a:r>
            <a:r>
              <a:rPr lang="ru-RU" sz="2800" b="1" dirty="0">
                <a:solidFill>
                  <a:schemeClr val="accent1">
                    <a:lumMod val="75000"/>
                  </a:schemeClr>
                </a:solidFill>
                <a:latin typeface="Times New Roman" panose="02020603050405020304" pitchFamily="18" charset="0"/>
                <a:cs typeface="Times New Roman" panose="02020603050405020304" pitchFamily="18" charset="0"/>
              </a:rPr>
              <a:t>образования и науки Российской Федерации «О коррекционном и инклюзивном образовании </a:t>
            </a:r>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детей» от </a:t>
            </a:r>
            <a:r>
              <a:rPr lang="ru-RU" sz="2800" b="1" dirty="0">
                <a:solidFill>
                  <a:schemeClr val="accent1">
                    <a:lumMod val="75000"/>
                  </a:schemeClr>
                </a:solidFill>
                <a:latin typeface="Times New Roman" panose="02020603050405020304" pitchFamily="18" charset="0"/>
                <a:cs typeface="Times New Roman" panose="02020603050405020304" pitchFamily="18" charset="0"/>
              </a:rPr>
              <a:t>7 июня 2013 года № </a:t>
            </a:r>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ИР-535/07</a:t>
            </a:r>
            <a:endParaRPr lang="ru-RU" sz="2800" b="1" dirty="0">
              <a:solidFill>
                <a:schemeClr val="accent1">
                  <a:lumMod val="75000"/>
                </a:schemeClr>
              </a:solidFill>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связи с реализуемой в рамках вступающего в силу 1 сентября 2013 года Федерального закона от 29 декабря 2012 г. № 273 "Об образовании в Российской Федерации" реструктуризацией образовательных учреждений для детей с ограниченными возможностями здоровья Минобрнауки России направляет разъяснения своей позиции в части коррекционного и инклюзивного образования детей.</a:t>
            </a:r>
          </a:p>
          <a:p>
            <a:pPr marL="0" indent="0">
              <a:buNone/>
            </a:pPr>
            <a:r>
              <a:rPr lang="ru-RU" sz="2000" dirty="0">
                <a:latin typeface="Times New Roman" panose="02020603050405020304" pitchFamily="18" charset="0"/>
                <a:cs typeface="Times New Roman" panose="02020603050405020304" pitchFamily="18" charset="0"/>
              </a:rPr>
              <a:t>	Вопрос о </a:t>
            </a:r>
            <a:r>
              <a:rPr lang="ru-RU" sz="2000" b="1" dirty="0">
                <a:latin typeface="Times New Roman" panose="02020603050405020304" pitchFamily="18" charset="0"/>
                <a:cs typeface="Times New Roman" panose="02020603050405020304" pitchFamily="18" charset="0"/>
              </a:rPr>
              <a:t>выборе образовательного и реабилитационного маршрута </a:t>
            </a:r>
            <a:r>
              <a:rPr lang="ru-RU" sz="2000" dirty="0">
                <a:latin typeface="Times New Roman" panose="02020603050405020304" pitchFamily="18" charset="0"/>
                <a:cs typeface="Times New Roman" panose="02020603050405020304" pitchFamily="18" charset="0"/>
              </a:rPr>
              <a:t>ребенка-инвалида, в том числе об определении </a:t>
            </a:r>
            <a:r>
              <a:rPr lang="ru-RU" sz="2000" b="1" dirty="0">
                <a:latin typeface="Times New Roman" panose="02020603050405020304" pitchFamily="18" charset="0"/>
                <a:cs typeface="Times New Roman" panose="02020603050405020304" pitchFamily="18" charset="0"/>
              </a:rPr>
              <a:t>формы и степени его инклюзии </a:t>
            </a:r>
            <a:r>
              <a:rPr lang="ru-RU" sz="2000" dirty="0">
                <a:latin typeface="Times New Roman" panose="02020603050405020304" pitchFamily="18" charset="0"/>
                <a:cs typeface="Times New Roman" panose="02020603050405020304" pitchFamily="18" charset="0"/>
              </a:rPr>
              <a:t>(интеграции) в образовательную среду, </a:t>
            </a:r>
            <a:r>
              <a:rPr lang="ru-RU" sz="2000" b="1" dirty="0">
                <a:solidFill>
                  <a:srgbClr val="FF0000"/>
                </a:solidFill>
                <a:latin typeface="Times New Roman" panose="02020603050405020304" pitchFamily="18" charset="0"/>
                <a:cs typeface="Times New Roman" panose="02020603050405020304" pitchFamily="18" charset="0"/>
              </a:rPr>
              <a:t>должен решаться психолого-медико-педагогическими комиссиями</a:t>
            </a:r>
            <a:r>
              <a:rPr lang="ru-RU" sz="2000" dirty="0">
                <a:latin typeface="Times New Roman" panose="02020603050405020304" pitchFamily="18" charset="0"/>
                <a:cs typeface="Times New Roman" panose="02020603050405020304" pitchFamily="18" charset="0"/>
              </a:rPr>
              <a:t> исходя, прежде всего, из потребностей, особенностей развития и возможностей ребенка, с непосредственным участием его родителей</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	Департамент </a:t>
            </a:r>
            <a:r>
              <a:rPr lang="ru-RU" sz="2000" dirty="0">
                <a:latin typeface="Times New Roman" panose="02020603050405020304" pitchFamily="18" charset="0"/>
                <a:cs typeface="Times New Roman" panose="02020603050405020304" pitchFamily="18" charset="0"/>
              </a:rPr>
              <a:t>считает необходимым обратить внимание на функционирование существующей</a:t>
            </a:r>
            <a:r>
              <a:rPr lang="ru-RU" sz="2000" dirty="0">
                <a:solidFill>
                  <a:srgbClr val="FF0000"/>
                </a:solidFill>
                <a:latin typeface="Times New Roman" panose="02020603050405020304" pitchFamily="18" charset="0"/>
                <a:cs typeface="Times New Roman" panose="02020603050405020304" pitchFamily="18" charset="0"/>
              </a:rPr>
              <a:t> сети специальных (коррекционных) образовательных учреждений</a:t>
            </a:r>
            <a:r>
              <a:rPr lang="ru-RU" sz="2000" dirty="0">
                <a:latin typeface="Times New Roman" panose="02020603050405020304" pitchFamily="18" charset="0"/>
                <a:cs typeface="Times New Roman" panose="02020603050405020304" pitchFamily="18" charset="0"/>
              </a:rPr>
              <a:t> с учетом того, что для </a:t>
            </a:r>
            <a:r>
              <a:rPr lang="ru-RU" sz="2000" b="1" dirty="0">
                <a:solidFill>
                  <a:srgbClr val="FF0000"/>
                </a:solidFill>
                <a:latin typeface="Times New Roman" panose="02020603050405020304" pitchFamily="18" charset="0"/>
                <a:cs typeface="Times New Roman" panose="02020603050405020304" pitchFamily="18" charset="0"/>
              </a:rPr>
              <a:t>части детей более целесообразным является обучение в специальном (коррекционном) образовательном учреждении</a:t>
            </a:r>
            <a:r>
              <a:rPr lang="ru-RU" sz="2000" dirty="0">
                <a:latin typeface="Times New Roman" panose="02020603050405020304" pitchFamily="18" charset="0"/>
                <a:cs typeface="Times New Roman" panose="02020603050405020304" pitchFamily="18" charset="0"/>
              </a:rPr>
              <a:t>. Такие учреждения на современном этапе могут выполнять функции учебно-методических (ресурсных) центров, оказывающих методическую помощь педагогическим работникам общеобразовательных учреждений, психолого-педагогическую помощь детям и их родителям, координировать работу в этом направлении системы образования субъекта Российской Федерации.</a:t>
            </a:r>
          </a:p>
        </p:txBody>
      </p:sp>
    </p:spTree>
    <p:extLst>
      <p:ext uri="{BB962C8B-B14F-4D97-AF65-F5344CB8AC3E}">
        <p14:creationId xmlns:p14="http://schemas.microsoft.com/office/powerpoint/2010/main" val="2404201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7672"/>
            <a:ext cx="12192000" cy="6380328"/>
          </a:xfrm>
        </p:spPr>
        <p:txBody>
          <a:bodyPr>
            <a:normAutofit/>
          </a:bodyPr>
          <a:lstStyle/>
          <a:p>
            <a:r>
              <a:rPr lang="ru-RU" sz="2800" b="1" dirty="0">
                <a:solidFill>
                  <a:schemeClr val="accent1">
                    <a:lumMod val="50000"/>
                  </a:schemeClr>
                </a:solidFill>
                <a:latin typeface="Times New Roman" panose="02020603050405020304" pitchFamily="18" charset="0"/>
                <a:cs typeface="Times New Roman" panose="02020603050405020304" pitchFamily="18" charset="0"/>
              </a:rPr>
              <a:t>Федеральный закон "О социальной защите инвалидов в Российской Федерации" от 24 ноября </a:t>
            </a:r>
            <a:r>
              <a:rPr lang="ru-RU" sz="2800" b="1" dirty="0" smtClean="0">
                <a:solidFill>
                  <a:schemeClr val="accent1">
                    <a:lumMod val="50000"/>
                  </a:schemeClr>
                </a:solidFill>
                <a:latin typeface="Times New Roman" panose="02020603050405020304" pitchFamily="18" charset="0"/>
                <a:cs typeface="Times New Roman" panose="02020603050405020304" pitchFamily="18" charset="0"/>
              </a:rPr>
              <a:t>1995 </a:t>
            </a:r>
            <a:r>
              <a:rPr lang="ru-RU" sz="2800" b="1" dirty="0">
                <a:solidFill>
                  <a:schemeClr val="accent1">
                    <a:lumMod val="50000"/>
                  </a:schemeClr>
                </a:solidFill>
                <a:latin typeface="Times New Roman" panose="02020603050405020304" pitchFamily="18" charset="0"/>
                <a:cs typeface="Times New Roman" panose="02020603050405020304" pitchFamily="18" charset="0"/>
              </a:rPr>
              <a:t>г. </a:t>
            </a:r>
            <a:endParaRPr lang="ru-RU" sz="2800" b="1" dirty="0" smtClean="0">
              <a:solidFill>
                <a:schemeClr val="accent1">
                  <a:lumMod val="50000"/>
                </a:schemeClr>
              </a:solidFill>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Настоящий Федеральный закон определяет государственную политику в области </a:t>
            </a:r>
            <a:r>
              <a:rPr lang="ru-RU" sz="2000" b="1" dirty="0">
                <a:latin typeface="Times New Roman" panose="02020603050405020304" pitchFamily="18" charset="0"/>
                <a:cs typeface="Times New Roman" panose="02020603050405020304" pitchFamily="18" charset="0"/>
              </a:rPr>
              <a:t>социальной защиты </a:t>
            </a:r>
            <a:r>
              <a:rPr lang="ru-RU" sz="2000" dirty="0">
                <a:latin typeface="Times New Roman" panose="02020603050405020304" pitchFamily="18" charset="0"/>
                <a:cs typeface="Times New Roman" panose="02020603050405020304" pitchFamily="18" charset="0"/>
              </a:rPr>
              <a:t>инвалидов в Российской Федерации, целью которой является обеспечение инвалидам равных с другими гражданами возможностей в реализации гражданских, экономических, политических и других прав и свобод, предусмотренных Конституцией Российской Федерации, а также в соответствии с общепризнанными принципами и нормами международного права и международными договорами Российской Федерации</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b="1" dirty="0">
                <a:latin typeface="Times New Roman" panose="02020603050405020304" pitchFamily="18" charset="0"/>
                <a:cs typeface="Times New Roman" panose="02020603050405020304" pitchFamily="18" charset="0"/>
              </a:rPr>
              <a:t>Инвалид </a:t>
            </a:r>
            <a:r>
              <a:rPr lang="ru-RU" sz="2000" dirty="0">
                <a:latin typeface="Times New Roman" panose="02020603050405020304" pitchFamily="18" charset="0"/>
                <a:cs typeface="Times New Roman" panose="02020603050405020304" pitchFamily="18" charset="0"/>
              </a:rPr>
              <a:t>- лицо, которое имеет нарушение здоровья со стойким расстройством функций организма, обусловленное заболеваниями, последствиями травм или дефектами, приводящее к ограничению жизнедеятельности и вызывающее необходимость его социальной защиты.</a:t>
            </a:r>
          </a:p>
          <a:p>
            <a:pPr marL="0" indent="0">
              <a:buNone/>
            </a:pPr>
            <a:r>
              <a:rPr lang="ru-RU" sz="2000" b="1" dirty="0">
                <a:latin typeface="Times New Roman" panose="02020603050405020304" pitchFamily="18" charset="0"/>
                <a:cs typeface="Times New Roman" panose="02020603050405020304" pitchFamily="18" charset="0"/>
              </a:rPr>
              <a:t>Ограничение жизнедеятельности </a:t>
            </a:r>
            <a:r>
              <a:rPr lang="ru-RU" sz="2000" dirty="0">
                <a:latin typeface="Times New Roman" panose="02020603050405020304" pitchFamily="18" charset="0"/>
                <a:cs typeface="Times New Roman" panose="02020603050405020304" pitchFamily="18" charset="0"/>
              </a:rPr>
              <a:t>- полная или частичная утрата лицом способности или возможности осуществлять самообслуживание, самостоятельно передвигаться, ориентироваться, общаться, контролировать свое поведение, обучаться и заниматься трудовой деятельностью.</a:t>
            </a:r>
          </a:p>
          <a:p>
            <a:pPr marL="0" indent="0">
              <a:buNone/>
            </a:pPr>
            <a:r>
              <a:rPr lang="ru-RU" sz="2000" dirty="0">
                <a:latin typeface="Times New Roman" panose="02020603050405020304" pitchFamily="18" charset="0"/>
                <a:cs typeface="Times New Roman" panose="02020603050405020304" pitchFamily="18" charset="0"/>
              </a:rPr>
              <a:t>В зависимости от степени расстройства функций организма лицам, признанным инвалидами, устанавливается группа инвалидности, а </a:t>
            </a:r>
            <a:r>
              <a:rPr lang="ru-RU" sz="2000" b="1" dirty="0">
                <a:latin typeface="Times New Roman" panose="02020603050405020304" pitchFamily="18" charset="0"/>
                <a:cs typeface="Times New Roman" panose="02020603050405020304" pitchFamily="18" charset="0"/>
              </a:rPr>
              <a:t>лицам в возрасте до 18 лет устанавливается категория "ребенок-инвалид".</a:t>
            </a:r>
          </a:p>
          <a:p>
            <a:pPr marL="0" indent="0">
              <a:buNone/>
            </a:pPr>
            <a:r>
              <a:rPr lang="ru-RU" sz="2000" dirty="0" smtClean="0">
                <a:solidFill>
                  <a:srgbClr val="FF0000"/>
                </a:solidFill>
                <a:latin typeface="Times New Roman" panose="02020603050405020304" pitchFamily="18" charset="0"/>
                <a:cs typeface="Times New Roman" panose="02020603050405020304" pitchFamily="18" charset="0"/>
              </a:rPr>
              <a:t>Признание </a:t>
            </a:r>
            <a:r>
              <a:rPr lang="ru-RU" sz="2000" dirty="0">
                <a:solidFill>
                  <a:srgbClr val="FF0000"/>
                </a:solidFill>
                <a:latin typeface="Times New Roman" panose="02020603050405020304" pitchFamily="18" charset="0"/>
                <a:cs typeface="Times New Roman" panose="02020603050405020304" pitchFamily="18" charset="0"/>
              </a:rPr>
              <a:t>лица инвалидом осуществляется федеральным учреждением медико-социальной экспертизы.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253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87876"/>
            <a:ext cx="12192000" cy="6216555"/>
          </a:xfrm>
        </p:spPr>
        <p:txBody>
          <a:bodyPr>
            <a:noAutofit/>
          </a:bodyPr>
          <a:lstStyle/>
          <a:p>
            <a:pPr marL="0" indent="0">
              <a:buNone/>
            </a:pPr>
            <a:r>
              <a:rPr lang="ru-RU" sz="1600" b="1" dirty="0">
                <a:latin typeface="Times New Roman" panose="02020603050405020304" pitchFamily="18" charset="0"/>
                <a:cs typeface="Times New Roman" panose="02020603050405020304" pitchFamily="18" charset="0"/>
              </a:rPr>
              <a:t>Статья 11. Индивидуальная программа реабилитации или абилитации инвалида</a:t>
            </a:r>
          </a:p>
          <a:p>
            <a:pPr marL="0" indent="0">
              <a:buNone/>
            </a:pPr>
            <a:r>
              <a:rPr lang="ru-RU" sz="1600" b="1" dirty="0" smtClean="0">
                <a:latin typeface="Times New Roman" panose="02020603050405020304" pitchFamily="18" charset="0"/>
                <a:cs typeface="Times New Roman" panose="02020603050405020304" pitchFamily="18" charset="0"/>
              </a:rPr>
              <a:t>Индивидуальная </a:t>
            </a:r>
            <a:r>
              <a:rPr lang="ru-RU" sz="1600" b="1" dirty="0">
                <a:latin typeface="Times New Roman" panose="02020603050405020304" pitchFamily="18" charset="0"/>
                <a:cs typeface="Times New Roman" panose="02020603050405020304" pitchFamily="18" charset="0"/>
              </a:rPr>
              <a:t>программа реабилитации или абилитации инвалида </a:t>
            </a:r>
            <a:r>
              <a:rPr lang="ru-RU" sz="1600" dirty="0">
                <a:latin typeface="Times New Roman" panose="02020603050405020304" pitchFamily="18" charset="0"/>
                <a:cs typeface="Times New Roman" panose="02020603050405020304" pitchFamily="18" charset="0"/>
              </a:rPr>
              <a:t>- комплекс оптимальных для инвалида реабилитационных мероприятий, включающий в себя отдельные виды, формы, объемы, сроки и порядок реализации медицинских, профессиональных и других реабилитационных мер, направленных на восстановление, компенсацию нарушенных функций организма, формирование, восстановление, компенсацию способностей инвалида к выполнению определенных видов деятельности. </a:t>
            </a:r>
            <a:r>
              <a:rPr lang="ru-RU" sz="1600" b="1" dirty="0" smtClean="0">
                <a:latin typeface="Times New Roman" panose="02020603050405020304" pitchFamily="18" charset="0"/>
                <a:cs typeface="Times New Roman" panose="02020603050405020304" pitchFamily="18" charset="0"/>
              </a:rPr>
              <a:t>Индивидуальная </a:t>
            </a:r>
            <a:r>
              <a:rPr lang="ru-RU" sz="1600" b="1" dirty="0">
                <a:latin typeface="Times New Roman" panose="02020603050405020304" pitchFamily="18" charset="0"/>
                <a:cs typeface="Times New Roman" panose="02020603050405020304" pitchFamily="18" charset="0"/>
              </a:rPr>
              <a:t>программа реабилитации </a:t>
            </a:r>
            <a:r>
              <a:rPr lang="ru-RU" sz="1600" dirty="0">
                <a:latin typeface="Times New Roman" panose="02020603050405020304" pitchFamily="18" charset="0"/>
                <a:cs typeface="Times New Roman" panose="02020603050405020304" pitchFamily="18" charset="0"/>
              </a:rPr>
              <a:t>или абилитации инвалида </a:t>
            </a:r>
            <a:r>
              <a:rPr lang="ru-RU" sz="1600" dirty="0">
                <a:solidFill>
                  <a:srgbClr val="FF0000"/>
                </a:solidFill>
                <a:latin typeface="Times New Roman" panose="02020603050405020304" pitchFamily="18" charset="0"/>
                <a:cs typeface="Times New Roman" panose="02020603050405020304" pitchFamily="18" charset="0"/>
              </a:rPr>
              <a:t>является обязательной</a:t>
            </a:r>
            <a:r>
              <a:rPr lang="ru-RU" sz="1600" dirty="0">
                <a:latin typeface="Times New Roman" panose="02020603050405020304" pitchFamily="18" charset="0"/>
                <a:cs typeface="Times New Roman" panose="02020603050405020304" pitchFamily="18" charset="0"/>
              </a:rPr>
              <a:t> для исполнения соответствующими органами государственной власти, органами местного самоуправления, </a:t>
            </a:r>
            <a:r>
              <a:rPr lang="ru-RU" sz="1600" dirty="0">
                <a:solidFill>
                  <a:srgbClr val="FF0000"/>
                </a:solidFill>
                <a:latin typeface="Times New Roman" panose="02020603050405020304" pitchFamily="18" charset="0"/>
                <a:cs typeface="Times New Roman" panose="02020603050405020304" pitchFamily="18" charset="0"/>
              </a:rPr>
              <a:t>а также организациями независимо от организационно-правовых форм и форм собственности</a:t>
            </a:r>
            <a:r>
              <a:rPr lang="ru-RU" sz="1600" dirty="0">
                <a:latin typeface="Times New Roman" panose="02020603050405020304" pitchFamily="18" charset="0"/>
                <a:cs typeface="Times New Roman" panose="02020603050405020304" pitchFamily="18" charset="0"/>
              </a:rPr>
              <a:t>.</a:t>
            </a:r>
          </a:p>
          <a:p>
            <a:pPr marL="0" indent="0">
              <a:buNone/>
            </a:pPr>
            <a:r>
              <a:rPr lang="ru-RU" sz="1600" dirty="0" smtClean="0">
                <a:latin typeface="Times New Roman" panose="02020603050405020304" pitchFamily="18" charset="0"/>
                <a:cs typeface="Times New Roman" panose="02020603050405020304" pitchFamily="18" charset="0"/>
              </a:rPr>
              <a:t>Индивидуальная </a:t>
            </a:r>
            <a:r>
              <a:rPr lang="ru-RU" sz="1600" dirty="0">
                <a:latin typeface="Times New Roman" panose="02020603050405020304" pitchFamily="18" charset="0"/>
                <a:cs typeface="Times New Roman" panose="02020603050405020304" pitchFamily="18" charset="0"/>
              </a:rPr>
              <a:t>программа реабилитации или абилитации инвалида </a:t>
            </a:r>
            <a:r>
              <a:rPr lang="ru-RU" sz="1600" dirty="0">
                <a:solidFill>
                  <a:srgbClr val="FF0000"/>
                </a:solidFill>
                <a:latin typeface="Times New Roman" panose="02020603050405020304" pitchFamily="18" charset="0"/>
                <a:cs typeface="Times New Roman" panose="02020603050405020304" pitchFamily="18" charset="0"/>
              </a:rPr>
              <a:t>содержит</a:t>
            </a:r>
            <a:r>
              <a:rPr lang="ru-RU" sz="1600" dirty="0">
                <a:latin typeface="Times New Roman" panose="02020603050405020304" pitchFamily="18" charset="0"/>
                <a:cs typeface="Times New Roman" panose="02020603050405020304" pitchFamily="18" charset="0"/>
              </a:rPr>
              <a:t> как реабилитационные </a:t>
            </a:r>
            <a:r>
              <a:rPr lang="ru-RU" sz="1600" dirty="0">
                <a:solidFill>
                  <a:srgbClr val="FF0000"/>
                </a:solidFill>
                <a:latin typeface="Times New Roman" panose="02020603050405020304" pitchFamily="18" charset="0"/>
                <a:cs typeface="Times New Roman" panose="02020603050405020304" pitchFamily="18" charset="0"/>
              </a:rPr>
              <a:t>мероприятия, технические средства реабилитации и услуги</a:t>
            </a:r>
            <a:r>
              <a:rPr lang="ru-RU" sz="1600" dirty="0">
                <a:latin typeface="Times New Roman" panose="02020603050405020304" pitchFamily="18" charset="0"/>
                <a:cs typeface="Times New Roman" panose="02020603050405020304" pitchFamily="18" charset="0"/>
              </a:rPr>
              <a:t>, предоставляемые инвалиду с освобождением от платы в соответствии с федеральным перечнем реабилитационных мероприятий, технических средств реабилитации и услуг, предоставляемых инвалиду, так и реабилитационные мероприятия, технические средства реабилитации и услуги, в оплате которых принимают участие сам инвалид либо другие лица или организации независимо от организационно-правовых форм и форм собственности.</a:t>
            </a:r>
          </a:p>
          <a:p>
            <a:pPr marL="0" indent="0">
              <a:buNone/>
            </a:pPr>
            <a:r>
              <a:rPr lang="ru-RU" sz="1600" dirty="0" smtClean="0">
                <a:latin typeface="Times New Roman" panose="02020603050405020304" pitchFamily="18" charset="0"/>
                <a:cs typeface="Times New Roman" panose="02020603050405020304" pitchFamily="18" charset="0"/>
              </a:rPr>
              <a:t>Индивидуальная </a:t>
            </a:r>
            <a:r>
              <a:rPr lang="ru-RU" sz="1600" dirty="0">
                <a:latin typeface="Times New Roman" panose="02020603050405020304" pitchFamily="18" charset="0"/>
                <a:cs typeface="Times New Roman" panose="02020603050405020304" pitchFamily="18" charset="0"/>
              </a:rPr>
              <a:t>программа реабилитации или абилитации </a:t>
            </a:r>
            <a:r>
              <a:rPr lang="ru-RU" sz="1600" dirty="0">
                <a:solidFill>
                  <a:srgbClr val="FF0000"/>
                </a:solidFill>
                <a:latin typeface="Times New Roman" panose="02020603050405020304" pitchFamily="18" charset="0"/>
                <a:cs typeface="Times New Roman" panose="02020603050405020304" pitchFamily="18" charset="0"/>
              </a:rPr>
              <a:t>имеет для инвалида рекомендательный характер</a:t>
            </a:r>
            <a:r>
              <a:rPr lang="ru-RU" sz="1600" dirty="0">
                <a:latin typeface="Times New Roman" panose="02020603050405020304" pitchFamily="18" charset="0"/>
                <a:cs typeface="Times New Roman" panose="02020603050405020304" pitchFamily="18" charset="0"/>
              </a:rPr>
              <a:t>, он </a:t>
            </a:r>
            <a:r>
              <a:rPr lang="ru-RU" sz="1600" b="1" dirty="0">
                <a:solidFill>
                  <a:srgbClr val="FF0000"/>
                </a:solidFill>
                <a:latin typeface="Times New Roman" panose="02020603050405020304" pitchFamily="18" charset="0"/>
                <a:cs typeface="Times New Roman" panose="02020603050405020304" pitchFamily="18" charset="0"/>
              </a:rPr>
              <a:t>вправе отказаться от того или иного вида, формы и объема реабилитационных мероприятий, а также от реализации программы в целом</a:t>
            </a:r>
            <a:r>
              <a:rPr lang="ru-RU" sz="1600" dirty="0">
                <a:latin typeface="Times New Roman" panose="02020603050405020304" pitchFamily="18" charset="0"/>
                <a:cs typeface="Times New Roman" panose="02020603050405020304" pitchFamily="18" charset="0"/>
              </a:rPr>
              <a:t>. Инвалид вправе самостоятельно решить вопрос об обеспечении себя конкретным техническим средством реабилитации или видом реабилитации, включая кресла-коляски, протезно-ортопедические изделия, печатные издания со специальным шрифтом, звукоусиливающую аппаратуру, сигнализаторы, видеоматериалы с субтитрами или сурдопереводом, другими аналогичными средствами.</a:t>
            </a:r>
          </a:p>
          <a:p>
            <a:pPr marL="0" indent="0">
              <a:buNone/>
            </a:pPr>
            <a:r>
              <a:rPr lang="ru-RU" sz="1600" dirty="0" smtClean="0">
                <a:solidFill>
                  <a:srgbClr val="FF0000"/>
                </a:solidFill>
                <a:latin typeface="Times New Roman" panose="02020603050405020304" pitchFamily="18" charset="0"/>
                <a:cs typeface="Times New Roman" panose="02020603050405020304" pitchFamily="18" charset="0"/>
              </a:rPr>
              <a:t>Отказ </a:t>
            </a:r>
            <a:r>
              <a:rPr lang="ru-RU" sz="1600" dirty="0">
                <a:solidFill>
                  <a:srgbClr val="FF0000"/>
                </a:solidFill>
                <a:latin typeface="Times New Roman" panose="02020603050405020304" pitchFamily="18" charset="0"/>
                <a:cs typeface="Times New Roman" panose="02020603050405020304" pitchFamily="18" charset="0"/>
              </a:rPr>
              <a:t>инвалида </a:t>
            </a:r>
            <a:r>
              <a:rPr lang="ru-RU" sz="1600" dirty="0">
                <a:latin typeface="Times New Roman" panose="02020603050405020304" pitchFamily="18" charset="0"/>
                <a:cs typeface="Times New Roman" panose="02020603050405020304" pitchFamily="18" charset="0"/>
              </a:rPr>
              <a:t>(или лица, представляющего его интересы) от индивидуальной программы реабилитации или абилитации в целом или от реализации отдельных ее частей </a:t>
            </a:r>
            <a:r>
              <a:rPr lang="ru-RU" sz="1600" dirty="0">
                <a:solidFill>
                  <a:srgbClr val="FF0000"/>
                </a:solidFill>
                <a:latin typeface="Times New Roman" panose="02020603050405020304" pitchFamily="18" charset="0"/>
                <a:cs typeface="Times New Roman" panose="02020603050405020304" pitchFamily="18" charset="0"/>
              </a:rPr>
              <a:t>освобождает соответствующие органы </a:t>
            </a:r>
            <a:r>
              <a:rPr lang="ru-RU" sz="1600" dirty="0">
                <a:latin typeface="Times New Roman" panose="02020603050405020304" pitchFamily="18" charset="0"/>
                <a:cs typeface="Times New Roman" panose="02020603050405020304" pitchFamily="18" charset="0"/>
              </a:rPr>
              <a:t>государственной власти, органы местного самоуправления, а также организации независимо от организационно-правовых форм и форм собственности </a:t>
            </a:r>
            <a:r>
              <a:rPr lang="ru-RU" sz="1600" dirty="0">
                <a:solidFill>
                  <a:srgbClr val="FF0000"/>
                </a:solidFill>
                <a:latin typeface="Times New Roman" panose="02020603050405020304" pitchFamily="18" charset="0"/>
                <a:cs typeface="Times New Roman" panose="02020603050405020304" pitchFamily="18" charset="0"/>
              </a:rPr>
              <a:t>от ответственности за ее исполнение и не дает инвалиду права на получение компенсации </a:t>
            </a:r>
            <a:r>
              <a:rPr lang="ru-RU" sz="1600" dirty="0">
                <a:latin typeface="Times New Roman" panose="02020603050405020304" pitchFamily="18" charset="0"/>
                <a:cs typeface="Times New Roman" panose="02020603050405020304" pitchFamily="18" charset="0"/>
              </a:rPr>
              <a:t>в размере стоимости реабилитационных мероприятий, предоставляемых бесплатно.</a:t>
            </a:r>
          </a:p>
          <a:p>
            <a:pPr marL="0" indent="0">
              <a:buNone/>
            </a:pPr>
            <a:r>
              <a:rPr lang="ru-RU" sz="1600" dirty="0" smtClean="0">
                <a:latin typeface="Times New Roman" panose="02020603050405020304" pitchFamily="18" charset="0"/>
                <a:cs typeface="Times New Roman" panose="02020603050405020304" pitchFamily="18" charset="0"/>
              </a:rPr>
              <a:t>Федеральные </a:t>
            </a:r>
            <a:r>
              <a:rPr lang="ru-RU" sz="1600" u="sng" dirty="0">
                <a:solidFill>
                  <a:srgbClr val="FF0000"/>
                </a:solidFill>
                <a:latin typeface="Times New Roman" panose="02020603050405020304" pitchFamily="18" charset="0"/>
                <a:cs typeface="Times New Roman" panose="02020603050405020304" pitchFamily="18" charset="0"/>
              </a:rPr>
              <a:t>учреждения медико-социальной экспертизы </a:t>
            </a:r>
            <a:r>
              <a:rPr lang="ru-RU" sz="1600" b="1" u="sng" dirty="0">
                <a:latin typeface="Times New Roman" panose="02020603050405020304" pitchFamily="18" charset="0"/>
                <a:cs typeface="Times New Roman" panose="02020603050405020304" pitchFamily="18" charset="0"/>
              </a:rPr>
              <a:t>направляют выписки из индивидуальной программы реабилитации или абилитации инвалида в соответствующие органы исполнительной власти, органы местного самоуправления, организации независимо от их организационно-правовых форм,</a:t>
            </a:r>
            <a:r>
              <a:rPr lang="ru-RU" sz="1600" dirty="0">
                <a:latin typeface="Times New Roman" panose="02020603050405020304" pitchFamily="18" charset="0"/>
                <a:cs typeface="Times New Roman" panose="02020603050405020304" pitchFamily="18" charset="0"/>
              </a:rPr>
              <a:t> на которые возложено проведение мероприятий, предусмотренных индивидуальной программой реабилитации или абилитации инвалида</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3614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378424"/>
            <a:ext cx="10820400" cy="4840262"/>
          </a:xfrm>
        </p:spPr>
        <p:txBody>
          <a:bodyPr>
            <a:normAutofit/>
          </a:bodyPr>
          <a:lstStyle/>
          <a:p>
            <a:pPr marL="0" indent="0">
              <a:buNone/>
            </a:pPr>
            <a:r>
              <a:rPr lang="ru-RU" sz="2400" b="1" dirty="0">
                <a:latin typeface="Times New Roman" panose="02020603050405020304" pitchFamily="18" charset="0"/>
                <a:cs typeface="Times New Roman" panose="02020603050405020304" pitchFamily="18" charset="0"/>
              </a:rPr>
              <a:t>Статья 19. Образование </a:t>
            </a:r>
            <a:r>
              <a:rPr lang="ru-RU" sz="2400" b="1" dirty="0" smtClean="0">
                <a:latin typeface="Times New Roman" panose="02020603050405020304" pitchFamily="18" charset="0"/>
                <a:cs typeface="Times New Roman" panose="02020603050405020304" pitchFamily="18" charset="0"/>
              </a:rPr>
              <a:t>инвалидов</a:t>
            </a:r>
          </a:p>
          <a:p>
            <a:pPr marL="0" indent="0">
              <a:buNone/>
            </a:pPr>
            <a:r>
              <a:rPr lang="ru-RU" sz="2000" dirty="0">
                <a:solidFill>
                  <a:srgbClr val="FF0000"/>
                </a:solidFill>
                <a:latin typeface="Times New Roman" panose="02020603050405020304" pitchFamily="18" charset="0"/>
                <a:cs typeface="Times New Roman" panose="02020603050405020304" pitchFamily="18" charset="0"/>
              </a:rPr>
              <a:t>При невозможности обучения </a:t>
            </a:r>
            <a:r>
              <a:rPr lang="ru-RU" sz="2000" dirty="0">
                <a:latin typeface="Times New Roman" panose="02020603050405020304" pitchFamily="18" charset="0"/>
                <a:cs typeface="Times New Roman" panose="02020603050405020304" pitchFamily="18" charset="0"/>
              </a:rPr>
              <a:t>детей-инвалидов по основным общеобразовательным программам в организациях, осуществляющих образовательную деятельность, органы, осуществляющие управление в сфере образования, с согласия родителей (законных представителей) детей-инвалидов обеспечивают организацию обучения детей-инвалидов </a:t>
            </a:r>
            <a:r>
              <a:rPr lang="ru-RU" sz="2000" b="1" dirty="0">
                <a:latin typeface="Times New Roman" panose="02020603050405020304" pitchFamily="18" charset="0"/>
                <a:cs typeface="Times New Roman" panose="02020603050405020304" pitchFamily="18" charset="0"/>
              </a:rPr>
              <a:t>по основным общеобразовательным программам на дому</a:t>
            </a:r>
            <a:r>
              <a:rPr lang="ru-RU" sz="2000" dirty="0">
                <a:latin typeface="Times New Roman" panose="02020603050405020304" pitchFamily="18" charset="0"/>
                <a:cs typeface="Times New Roman" panose="02020603050405020304" pitchFamily="18" charset="0"/>
              </a:rPr>
              <a:t>. </a:t>
            </a:r>
            <a:r>
              <a:rPr lang="ru-RU" sz="2000" dirty="0">
                <a:solidFill>
                  <a:srgbClr val="FF0000"/>
                </a:solidFill>
                <a:latin typeface="Times New Roman" panose="02020603050405020304" pitchFamily="18" charset="0"/>
                <a:cs typeface="Times New Roman" panose="02020603050405020304" pitchFamily="18" charset="0"/>
              </a:rPr>
              <a:t>Основанием</a:t>
            </a:r>
            <a:r>
              <a:rPr lang="ru-RU" sz="2000" dirty="0">
                <a:latin typeface="Times New Roman" panose="02020603050405020304" pitchFamily="18" charset="0"/>
                <a:cs typeface="Times New Roman" panose="02020603050405020304" pitchFamily="18" charset="0"/>
              </a:rPr>
              <a:t> для организации обучения детей-инвалидов на дому являются </a:t>
            </a:r>
            <a:r>
              <a:rPr lang="ru-RU" sz="2000" dirty="0">
                <a:solidFill>
                  <a:srgbClr val="FF0000"/>
                </a:solidFill>
                <a:latin typeface="Times New Roman" panose="02020603050405020304" pitchFamily="18" charset="0"/>
                <a:cs typeface="Times New Roman" panose="02020603050405020304" pitchFamily="18" charset="0"/>
              </a:rPr>
              <a:t>обращение в письменной форме их родителей </a:t>
            </a:r>
            <a:r>
              <a:rPr lang="ru-RU" sz="2000" dirty="0">
                <a:latin typeface="Times New Roman" panose="02020603050405020304" pitchFamily="18" charset="0"/>
                <a:cs typeface="Times New Roman" panose="02020603050405020304" pitchFamily="18" charset="0"/>
              </a:rPr>
              <a:t>(законных представителей) и </a:t>
            </a:r>
            <a:r>
              <a:rPr lang="ru-RU" sz="2000" dirty="0">
                <a:solidFill>
                  <a:srgbClr val="FF0000"/>
                </a:solidFill>
                <a:latin typeface="Times New Roman" panose="02020603050405020304" pitchFamily="18" charset="0"/>
                <a:cs typeface="Times New Roman" panose="02020603050405020304" pitchFamily="18" charset="0"/>
              </a:rPr>
              <a:t>заключение медицинской организации</a:t>
            </a:r>
            <a:r>
              <a:rPr lang="ru-RU" sz="2000" dirty="0">
                <a:latin typeface="Times New Roman" panose="02020603050405020304" pitchFamily="18" charset="0"/>
                <a:cs typeface="Times New Roman" panose="02020603050405020304" pitchFamily="18" charset="0"/>
              </a:rPr>
              <a:t>, выданное в порядке и на условиях, которые определяются федеральным органом исполнительной власти, осуществляющим выработку и реализацию государственной политики и нормативное правовое регулирование в сфере здравоохранения</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418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49188" y="2279275"/>
            <a:ext cx="8610600" cy="1293028"/>
          </a:xfrm>
        </p:spPr>
        <p:txBody>
          <a:bodyPr/>
          <a:lstStyle/>
          <a:p>
            <a:pPr algn="ctr"/>
            <a:r>
              <a:rPr lang="ru-RU" b="1" u="sng" dirty="0" smtClean="0">
                <a:solidFill>
                  <a:schemeClr val="accent1">
                    <a:lumMod val="50000"/>
                  </a:schemeClr>
                </a:solidFill>
                <a:latin typeface="Times New Roman" panose="02020603050405020304" pitchFamily="18" charset="0"/>
                <a:cs typeface="Times New Roman" panose="02020603050405020304" pitchFamily="18" charset="0"/>
              </a:rPr>
              <a:t>УРОВЕНЬ ДОУ</a:t>
            </a:r>
            <a:endParaRPr lang="ru-RU" b="1" u="sng"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9900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534" y="191069"/>
            <a:ext cx="11996382" cy="6666931"/>
          </a:xfrm>
        </p:spPr>
        <p:txBody>
          <a:bodyPr>
            <a:normAutofit/>
          </a:bodyPr>
          <a:lstStyle/>
          <a:p>
            <a:pPr marL="0" indent="0">
              <a:buNone/>
            </a:pPr>
            <a:r>
              <a:rPr lang="ru-RU" b="1" dirty="0">
                <a:solidFill>
                  <a:schemeClr val="accent1">
                    <a:lumMod val="50000"/>
                  </a:schemeClr>
                </a:solidFill>
                <a:latin typeface="Times New Roman" panose="02020603050405020304" pitchFamily="18" charset="0"/>
                <a:cs typeface="Times New Roman" panose="02020603050405020304" pitchFamily="18" charset="0"/>
              </a:rPr>
              <a:t>Статья 30.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(ФЗ </a:t>
            </a:r>
            <a:r>
              <a:rPr lang="ru-RU" b="1" dirty="0">
                <a:solidFill>
                  <a:schemeClr val="accent1">
                    <a:lumMod val="50000"/>
                  </a:schemeClr>
                </a:solidFill>
                <a:latin typeface="Times New Roman" panose="02020603050405020304" pitchFamily="18" charset="0"/>
                <a:cs typeface="Times New Roman" panose="02020603050405020304" pitchFamily="18" charset="0"/>
              </a:rPr>
              <a:t>«Об образовании в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Р Ф» </a:t>
            </a:r>
            <a:r>
              <a:rPr lang="ru-RU" b="1" dirty="0">
                <a:solidFill>
                  <a:schemeClr val="accent1">
                    <a:lumMod val="50000"/>
                  </a:schemeClr>
                </a:solidFill>
                <a:latin typeface="Times New Roman" panose="02020603050405020304" pitchFamily="18" charset="0"/>
                <a:cs typeface="Times New Roman" panose="02020603050405020304" pitchFamily="18" charset="0"/>
              </a:rPr>
              <a:t>№ 273 от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29.12.12 г.) Локальные </a:t>
            </a:r>
            <a:r>
              <a:rPr lang="ru-RU" b="1" dirty="0">
                <a:solidFill>
                  <a:schemeClr val="accent1">
                    <a:lumMod val="50000"/>
                  </a:schemeClr>
                </a:solidFill>
                <a:latin typeface="Times New Roman" panose="02020603050405020304" pitchFamily="18" charset="0"/>
                <a:cs typeface="Times New Roman" panose="02020603050405020304" pitchFamily="18" charset="0"/>
              </a:rPr>
              <a:t>нормативные акты, содержащие нормы, регулирующие образовательные </a:t>
            </a: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отношения </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a:p>
            <a:pPr marL="0" indent="0">
              <a:spcBef>
                <a:spcPts val="0"/>
              </a:spcBef>
              <a:buNone/>
            </a:pPr>
            <a:r>
              <a:rPr lang="ru-RU"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cs typeface="Times New Roman" panose="02020603050405020304" pitchFamily="18" charset="0"/>
              </a:rPr>
              <a:t>. Образовательная организация </a:t>
            </a:r>
            <a:r>
              <a:rPr lang="ru-RU" sz="2000" b="1" dirty="0">
                <a:latin typeface="Times New Roman" panose="02020603050405020304" pitchFamily="18" charset="0"/>
                <a:cs typeface="Times New Roman" panose="02020603050405020304" pitchFamily="18" charset="0"/>
              </a:rPr>
              <a:t>принимает локальные нормативные акты</a:t>
            </a:r>
            <a:r>
              <a:rPr lang="ru-RU" sz="2000" dirty="0">
                <a:latin typeface="Times New Roman" panose="02020603050405020304" pitchFamily="18" charset="0"/>
                <a:cs typeface="Times New Roman" panose="02020603050405020304" pitchFamily="18" charset="0"/>
              </a:rPr>
              <a:t>, содержащие нормы, регулирующие образовательные отношения (далее - локальные нормативные акты), в пределах своей компетенции в соответствии с законодательством Российской Федерации в порядке, установленном ее уставом.</a:t>
            </a:r>
          </a:p>
          <a:p>
            <a:pPr marL="0" indent="0">
              <a:spcBef>
                <a:spcPts val="0"/>
              </a:spcBef>
              <a:buNone/>
            </a:pPr>
            <a:r>
              <a:rPr lang="ru-RU" sz="2000" dirty="0">
                <a:latin typeface="Times New Roman" panose="02020603050405020304" pitchFamily="18" charset="0"/>
                <a:cs typeface="Times New Roman" panose="02020603050405020304" pitchFamily="18" charset="0"/>
              </a:rPr>
              <a:t>2. Образовательная организация принимает локальные нормативные акты </a:t>
            </a:r>
            <a:r>
              <a:rPr lang="ru-RU" sz="2000" b="1" dirty="0">
                <a:latin typeface="Times New Roman" panose="02020603050405020304" pitchFamily="18" charset="0"/>
                <a:cs typeface="Times New Roman" panose="02020603050405020304" pitchFamily="18" charset="0"/>
              </a:rPr>
              <a:t>по основным вопросам организации и осуществления образовательной деятельности, в том числе регламентирующие правила приема обучающихся, </a:t>
            </a:r>
            <a:r>
              <a:rPr lang="ru-RU" sz="2000" b="1" dirty="0">
                <a:solidFill>
                  <a:srgbClr val="FF0000"/>
                </a:solidFill>
                <a:latin typeface="Times New Roman" panose="02020603050405020304" pitchFamily="18" charset="0"/>
                <a:cs typeface="Times New Roman" panose="02020603050405020304" pitchFamily="18" charset="0"/>
              </a:rPr>
              <a:t>режим занятий </a:t>
            </a:r>
            <a:r>
              <a:rPr lang="ru-RU" sz="2000" b="1" dirty="0">
                <a:latin typeface="Times New Roman" panose="02020603050405020304" pitchFamily="18" charset="0"/>
                <a:cs typeface="Times New Roman" panose="02020603050405020304" pitchFamily="18" charset="0"/>
              </a:rPr>
              <a:t>обучающихся, </a:t>
            </a:r>
            <a:r>
              <a:rPr lang="ru-RU" sz="2000" b="1" dirty="0">
                <a:solidFill>
                  <a:srgbClr val="FF0000"/>
                </a:solidFill>
                <a:latin typeface="Times New Roman" panose="02020603050405020304" pitchFamily="18" charset="0"/>
                <a:cs typeface="Times New Roman" panose="02020603050405020304" pitchFamily="18" charset="0"/>
              </a:rPr>
              <a:t>формы</a:t>
            </a:r>
            <a:r>
              <a:rPr lang="ru-RU" sz="2000" dirty="0">
                <a:latin typeface="Times New Roman" panose="02020603050405020304" pitchFamily="18" charset="0"/>
                <a:cs typeface="Times New Roman" panose="02020603050405020304" pitchFamily="18" charset="0"/>
              </a:rPr>
              <a:t>, периодичность и порядок текущего контроля успеваемости и промежуточной аттестации обучающихся, порядок и основания перевода, отчисления и восстановления обучающихся, порядок оформления возникновения, приостановления и прекращения отношений между образовательной организацией и обучающимися и (или) родителями (законными представителями) несовершеннолетних обучающихся.</a:t>
            </a:r>
          </a:p>
          <a:p>
            <a:pPr marL="0" indent="0">
              <a:spcBef>
                <a:spcPts val="0"/>
              </a:spcBef>
              <a:buNone/>
            </a:pPr>
            <a:r>
              <a:rPr lang="ru-RU" sz="2000" dirty="0">
                <a:latin typeface="Times New Roman" panose="02020603050405020304" pitchFamily="18" charset="0"/>
                <a:cs typeface="Times New Roman" panose="02020603050405020304" pitchFamily="18" charset="0"/>
              </a:rPr>
              <a:t>3. При принятии локальных нормативных актов, затрагивающих права обучающихся и работников образовательной организации, </a:t>
            </a:r>
            <a:r>
              <a:rPr lang="ru-RU" sz="2000" b="1" dirty="0">
                <a:latin typeface="Times New Roman" panose="02020603050405020304" pitchFamily="18" charset="0"/>
                <a:cs typeface="Times New Roman" panose="02020603050405020304" pitchFamily="18" charset="0"/>
              </a:rPr>
              <a:t>учитывается мнение </a:t>
            </a:r>
            <a:r>
              <a:rPr lang="ru-RU" sz="2000" b="1" dirty="0" smtClean="0">
                <a:latin typeface="Times New Roman" panose="02020603050405020304" pitchFamily="18" charset="0"/>
                <a:cs typeface="Times New Roman" panose="02020603050405020304" pitchFamily="18" charset="0"/>
              </a:rPr>
              <a:t>советов </a:t>
            </a:r>
            <a:r>
              <a:rPr lang="ru-RU" sz="2000" b="1" dirty="0">
                <a:latin typeface="Times New Roman" panose="02020603050405020304" pitchFamily="18" charset="0"/>
                <a:cs typeface="Times New Roman" panose="02020603050405020304" pitchFamily="18" charset="0"/>
              </a:rPr>
              <a:t>родителей, </a:t>
            </a:r>
            <a:r>
              <a:rPr lang="ru-RU" sz="2000" b="1" dirty="0" smtClean="0">
                <a:latin typeface="Times New Roman" panose="02020603050405020304" pitchFamily="18" charset="0"/>
                <a:cs typeface="Times New Roman" panose="02020603050405020304" pitchFamily="18" charset="0"/>
              </a:rPr>
              <a:t>в </a:t>
            </a:r>
            <a:r>
              <a:rPr lang="ru-RU" sz="2000" b="1" dirty="0">
                <a:latin typeface="Times New Roman" panose="02020603050405020304" pitchFamily="18" charset="0"/>
                <a:cs typeface="Times New Roman" panose="02020603050405020304" pitchFamily="18" charset="0"/>
              </a:rPr>
              <a:t>порядке и в случаях, которые предусмотрены трудовым законодательством</a:t>
            </a:r>
            <a:r>
              <a:rPr lang="ru-RU" sz="2000" dirty="0">
                <a:latin typeface="Times New Roman" panose="02020603050405020304" pitchFamily="18" charset="0"/>
                <a:cs typeface="Times New Roman" panose="02020603050405020304" pitchFamily="18" charset="0"/>
              </a:rPr>
              <a:t>, представительных органов работников (при наличии таких представительных органов).</a:t>
            </a:r>
          </a:p>
          <a:p>
            <a:pPr marL="0" indent="0">
              <a:spcBef>
                <a:spcPts val="0"/>
              </a:spcBef>
              <a:buNone/>
            </a:pPr>
            <a:r>
              <a:rPr lang="ru-RU" sz="2000" dirty="0">
                <a:latin typeface="Times New Roman" panose="02020603050405020304" pitchFamily="18" charset="0"/>
                <a:cs typeface="Times New Roman" panose="02020603050405020304" pitchFamily="18" charset="0"/>
              </a:rPr>
              <a:t>4. Нормы локальных нормативных актов, ухудшающие положение обучающихся или работников образовательной организации по сравнению с установленным законодательством об образовании, трудовым законодательством положением либо принятые с нарушением установленного порядка, не применяются и подлежат отмене образовательной организацией.</a:t>
            </a:r>
          </a:p>
        </p:txBody>
      </p:sp>
    </p:spTree>
    <p:extLst>
      <p:ext uri="{BB962C8B-B14F-4D97-AF65-F5344CB8AC3E}">
        <p14:creationId xmlns:p14="http://schemas.microsoft.com/office/powerpoint/2010/main" val="2759788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65760"/>
            <a:ext cx="12192000" cy="6857999"/>
          </a:xfrm>
        </p:spPr>
        <p:txBody>
          <a:bodyPr>
            <a:noAutofit/>
          </a:bodyPr>
          <a:lstStyle/>
          <a:p>
            <a:pPr marL="0" indent="0">
              <a:buNone/>
            </a:pPr>
            <a:r>
              <a:rPr lang="ru-RU" sz="2400" b="1" dirty="0">
                <a:latin typeface="Times New Roman" panose="02020603050405020304" pitchFamily="18" charset="0"/>
                <a:cs typeface="Times New Roman" panose="02020603050405020304" pitchFamily="18" charset="0"/>
              </a:rPr>
              <a:t>Определение перечня локальных нормативных актов по основным вопросам организации и осуществлении образовательной деятельности осуществляется в соответствии с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письмом Минобрнауки России от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01.04.2013г. </a:t>
            </a:r>
            <a:r>
              <a:rPr lang="ru-RU" sz="2400" b="1" dirty="0">
                <a:solidFill>
                  <a:schemeClr val="accent1">
                    <a:lumMod val="50000"/>
                  </a:schemeClr>
                </a:solidFill>
                <a:latin typeface="Times New Roman" panose="02020603050405020304" pitchFamily="18" charset="0"/>
                <a:cs typeface="Times New Roman" panose="02020603050405020304" pitchFamily="18" charset="0"/>
              </a:rPr>
              <a:t>№ ИР-170/17.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«О </a:t>
            </a:r>
            <a:r>
              <a:rPr lang="ru-RU" sz="2400" b="1" dirty="0">
                <a:solidFill>
                  <a:schemeClr val="accent1">
                    <a:lumMod val="50000"/>
                  </a:schemeClr>
                </a:solidFill>
                <a:latin typeface="Times New Roman" panose="02020603050405020304" pitchFamily="18" charset="0"/>
                <a:cs typeface="Times New Roman" panose="02020603050405020304" pitchFamily="18" charset="0"/>
              </a:rPr>
              <a:t>Федеральном законе "Об образовании в Российской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Федерации»</a:t>
            </a:r>
          </a:p>
          <a:p>
            <a:pPr marL="0" indent="0">
              <a:buNone/>
            </a:pPr>
            <a:r>
              <a:rPr lang="ru-RU" sz="18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19.34</a:t>
            </a:r>
            <a:r>
              <a:rPr lang="ru-RU" sz="2000" dirty="0">
                <a:latin typeface="Times New Roman" panose="02020603050405020304" pitchFamily="18" charset="0"/>
                <a:cs typeface="Times New Roman" panose="02020603050405020304" pitchFamily="18" charset="0"/>
              </a:rPr>
              <a:t>. принимают локальные нормативные акты по основным вопросам организации и осуществления образовательной деятельности, в том числе регламентирующие:</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1) </a:t>
            </a:r>
            <a:r>
              <a:rPr lang="ru-RU" sz="2000" dirty="0">
                <a:solidFill>
                  <a:srgbClr val="FF0000"/>
                </a:solidFill>
                <a:latin typeface="Times New Roman" panose="02020603050405020304" pitchFamily="18" charset="0"/>
                <a:cs typeface="Times New Roman" panose="02020603050405020304" pitchFamily="18" charset="0"/>
              </a:rPr>
              <a:t>правила приема обучающихся</a:t>
            </a:r>
            <a:r>
              <a:rPr lang="ru-RU" sz="20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2) </a:t>
            </a:r>
            <a:r>
              <a:rPr lang="ru-RU" sz="2000" dirty="0">
                <a:solidFill>
                  <a:srgbClr val="FF0000"/>
                </a:solidFill>
                <a:latin typeface="Times New Roman" panose="02020603050405020304" pitchFamily="18" charset="0"/>
                <a:cs typeface="Times New Roman" panose="02020603050405020304" pitchFamily="18" charset="0"/>
              </a:rPr>
              <a:t>режим занятий обучающихся</a:t>
            </a:r>
            <a:r>
              <a:rPr lang="ru-RU" sz="20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3) формы, периодичность и порядок текущего контроля успеваемости и промежуточной аттестации обучающихся;</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4) порядок и основания перевода, отчисления и восстановления обучающихся, порядок оформления возникновения, приостановления и </a:t>
            </a:r>
            <a:r>
              <a:rPr lang="ru-RU" sz="2000" dirty="0">
                <a:solidFill>
                  <a:srgbClr val="FF0000"/>
                </a:solidFill>
                <a:latin typeface="Times New Roman" panose="02020603050405020304" pitchFamily="18" charset="0"/>
                <a:cs typeface="Times New Roman" panose="02020603050405020304" pitchFamily="18" charset="0"/>
              </a:rPr>
              <a:t>прекращения отношений между образовательной организацией и обучающимися и (или) родителями (законными представителями) несовершеннолетних обучающихся</a:t>
            </a:r>
            <a:r>
              <a:rPr lang="ru-RU" sz="20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r>
              <a:rPr lang="ru-RU" sz="2000" dirty="0" smtClean="0">
                <a:latin typeface="Times New Roman" panose="02020603050405020304" pitchFamily="18" charset="0"/>
                <a:cs typeface="Times New Roman" panose="02020603050405020304" pitchFamily="18" charset="0"/>
              </a:rPr>
              <a:t>8</a:t>
            </a:r>
            <a:r>
              <a:rPr lang="ru-RU" sz="2000" dirty="0">
                <a:latin typeface="Times New Roman" panose="02020603050405020304" pitchFamily="18" charset="0"/>
                <a:cs typeface="Times New Roman" panose="02020603050405020304" pitchFamily="18" charset="0"/>
              </a:rPr>
              <a:t>) порядок создания, организации работы, принятия решений комиссией по урегулированию споров между участниками образовательных отношений и их исполнения;</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9) основания и порядок снижения стоимости платных образовательных услуг;</a:t>
            </a:r>
          </a:p>
          <a:p>
            <a:pPr marL="0" indent="0">
              <a:lnSpc>
                <a:spcPct val="100000"/>
              </a:lnSpc>
              <a:spcBef>
                <a:spcPts val="0"/>
              </a:spcBef>
              <a:buNone/>
            </a:pPr>
            <a:r>
              <a:rPr lang="ru-RU" sz="2000" dirty="0">
                <a:latin typeface="Times New Roman" panose="02020603050405020304" pitchFamily="18" charset="0"/>
                <a:cs typeface="Times New Roman" panose="02020603050405020304" pitchFamily="18" charset="0"/>
              </a:rPr>
              <a:t>10) порядок и формы проведения итоговой </a:t>
            </a:r>
            <a:r>
              <a:rPr lang="ru-RU" sz="2000" dirty="0" smtClean="0">
                <a:latin typeface="Times New Roman" panose="02020603050405020304" pitchFamily="18" charset="0"/>
                <a:cs typeface="Times New Roman" panose="02020603050405020304" pitchFamily="18" charset="0"/>
              </a:rPr>
              <a:t>аттестации</a:t>
            </a:r>
            <a:r>
              <a:rPr lang="ru-RU"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4152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603" y="1446662"/>
            <a:ext cx="11614245" cy="5063319"/>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Имеющиеся в ДОО локальные акты, требуют внесения изменений:</a:t>
            </a:r>
          </a:p>
          <a:p>
            <a:pPr marL="0" indent="0">
              <a:buNone/>
            </a:pPr>
            <a:r>
              <a:rPr lang="ru-RU" b="1" dirty="0">
                <a:latin typeface="Times New Roman" panose="02020603050405020304" pitchFamily="18" charset="0"/>
                <a:cs typeface="Times New Roman" panose="02020603050405020304" pitchFamily="18" charset="0"/>
              </a:rPr>
              <a:t>Устав</a:t>
            </a:r>
            <a:r>
              <a:rPr lang="ru-RU" dirty="0">
                <a:latin typeface="Times New Roman" panose="02020603050405020304" pitchFamily="18" charset="0"/>
                <a:cs typeface="Times New Roman" panose="02020603050405020304" pitchFamily="18" charset="0"/>
              </a:rPr>
              <a:t> – в разделы, касающиеся целей и задач функционирования ДОО, режима работы, комплектования, контингента воспитанников, содержания и организации педагогического процесса, функционирования структурных подразделений.</a:t>
            </a:r>
          </a:p>
          <a:p>
            <a:pPr marL="0" indent="0">
              <a:buNone/>
            </a:pPr>
            <a:r>
              <a:rPr lang="ru-RU" b="1" dirty="0">
                <a:latin typeface="Times New Roman" panose="02020603050405020304" pitchFamily="18" charset="0"/>
                <a:cs typeface="Times New Roman" panose="02020603050405020304" pitchFamily="18" charset="0"/>
              </a:rPr>
              <a:t>Коллективный договор </a:t>
            </a:r>
            <a:r>
              <a:rPr lang="ru-RU" dirty="0">
                <a:latin typeface="Times New Roman" panose="02020603050405020304" pitchFamily="18" charset="0"/>
                <a:cs typeface="Times New Roman" panose="02020603050405020304" pitchFamily="18" charset="0"/>
              </a:rPr>
              <a:t>– в разделы, отражающие особенности графиков работы </a:t>
            </a:r>
            <a:r>
              <a:rPr lang="ru-RU" dirty="0" smtClean="0">
                <a:latin typeface="Times New Roman" panose="02020603050405020304" pitchFamily="18" charset="0"/>
                <a:cs typeface="Times New Roman" panose="02020603050405020304" pitchFamily="18" charset="0"/>
              </a:rPr>
              <a:t>сотрудников</a:t>
            </a:r>
            <a:r>
              <a:rPr lang="ru-RU" dirty="0">
                <a:latin typeface="Times New Roman" panose="02020603050405020304" pitchFamily="18" charset="0"/>
                <a:cs typeface="Times New Roman" panose="02020603050405020304" pitchFamily="18" charset="0"/>
              </a:rPr>
              <a:t>, учета рабочего времени, положения об оплате </a:t>
            </a:r>
            <a:r>
              <a:rPr lang="ru-RU" dirty="0" smtClean="0">
                <a:latin typeface="Times New Roman" panose="02020603050405020304" pitchFamily="18" charset="0"/>
                <a:cs typeface="Times New Roman" panose="02020603050405020304" pitchFamily="18" charset="0"/>
              </a:rPr>
              <a:t>труда.</a:t>
            </a:r>
          </a:p>
          <a:p>
            <a:pPr marL="0" indent="0">
              <a:buNone/>
            </a:pPr>
            <a:r>
              <a:rPr lang="ru-RU" b="1" dirty="0">
                <a:latin typeface="Times New Roman" panose="02020603050405020304" pitchFamily="18" charset="0"/>
                <a:cs typeface="Times New Roman" panose="02020603050405020304" pitchFamily="18" charset="0"/>
              </a:rPr>
              <a:t>Должностные инструкции работников </a:t>
            </a:r>
            <a:r>
              <a:rPr lang="ru-RU" dirty="0">
                <a:latin typeface="Times New Roman" panose="02020603050405020304" pitchFamily="18" charset="0"/>
                <a:cs typeface="Times New Roman" panose="02020603050405020304" pitchFamily="18" charset="0"/>
              </a:rPr>
              <a:t>– особенности организации инклюзивного образовательного процесса требуют внесения изменений в функциональные обязанности отдельных сотрудников (функции ведущего специалиста-куратора ребенка с ОВЗ, функции технического сопровождения у тьютора)</a:t>
            </a:r>
          </a:p>
          <a:p>
            <a:pPr marL="0" indent="0">
              <a:buNone/>
            </a:pPr>
            <a:r>
              <a:rPr lang="ru-RU" b="1" dirty="0">
                <a:latin typeface="Times New Roman" panose="02020603050405020304" pitchFamily="18" charset="0"/>
                <a:cs typeface="Times New Roman" panose="02020603050405020304" pitchFamily="18" charset="0"/>
              </a:rPr>
              <a:t>Инструкции по технике безопасности </a:t>
            </a:r>
          </a:p>
          <a:p>
            <a:pPr marL="0" indent="0">
              <a:buNone/>
            </a:pPr>
            <a:r>
              <a:rPr lang="ru-RU" b="1" dirty="0">
                <a:latin typeface="Times New Roman" panose="02020603050405020304" pitchFamily="18" charset="0"/>
                <a:cs typeface="Times New Roman" panose="02020603050405020304" pitchFamily="18" charset="0"/>
              </a:rPr>
              <a:t>Программа развития </a:t>
            </a:r>
            <a:r>
              <a:rPr lang="ru-RU" dirty="0">
                <a:latin typeface="Times New Roman" panose="02020603050405020304" pitchFamily="18" charset="0"/>
                <a:cs typeface="Times New Roman" panose="02020603050405020304" pitchFamily="18" charset="0"/>
              </a:rPr>
              <a:t>– раздел, отражающий концепцию развития инклюзивного образования в ДОО, ожидаемые результаты, план действий коллектива и администрации</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6367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214652"/>
            <a:ext cx="10820400" cy="5004034"/>
          </a:xfrm>
        </p:spPr>
        <p:txBody>
          <a:bodyPr/>
          <a:lstStyle/>
          <a:p>
            <a:pPr marL="0" indent="0">
              <a:buNone/>
            </a:pPr>
            <a:r>
              <a:rPr lang="ru-RU" b="1" dirty="0">
                <a:latin typeface="Times New Roman" panose="02020603050405020304" pitchFamily="18" charset="0"/>
                <a:cs typeface="Times New Roman" panose="02020603050405020304" pitchFamily="18" charset="0"/>
              </a:rPr>
              <a:t>Годовой план </a:t>
            </a:r>
            <a:r>
              <a:rPr lang="ru-RU" dirty="0">
                <a:latin typeface="Times New Roman" panose="02020603050405020304" pitchFamily="18" charset="0"/>
                <a:cs typeface="Times New Roman" panose="02020603050405020304" pitchFamily="18" charset="0"/>
              </a:rPr>
              <a:t>– особенности инклюзивного образовательного процесса могут быть отражены во всех разделах годового плана (или могут быть выделены в особый раздел)</a:t>
            </a:r>
          </a:p>
          <a:p>
            <a:pPr marL="0" indent="0">
              <a:buNone/>
            </a:pPr>
            <a:r>
              <a:rPr lang="ru-RU" b="1" dirty="0">
                <a:latin typeface="Times New Roman" panose="02020603050405020304" pitchFamily="18" charset="0"/>
                <a:cs typeface="Times New Roman" panose="02020603050405020304" pitchFamily="18" charset="0"/>
              </a:rPr>
              <a:t>Приказы руководителя </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несколько </a:t>
            </a:r>
            <a:r>
              <a:rPr lang="ru-RU" dirty="0">
                <a:latin typeface="Times New Roman" panose="02020603050405020304" pitchFamily="18" charset="0"/>
                <a:cs typeface="Times New Roman" panose="02020603050405020304" pitchFamily="18" charset="0"/>
              </a:rPr>
              <a:t>групп приказов:</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открытии и комплектовании структурных подразделений и групп различной направленности (в течение года приказы о зачислении, отчислении и переводе воспитанников внутри учреждения) </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утверждении Положений, планов, инструкций, графиков работы специалистов и структурных подразделений</a:t>
            </a:r>
          </a:p>
          <a:p>
            <a:pPr>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 установлении нагрузки, доплат и надбавок</a:t>
            </a:r>
          </a:p>
          <a:p>
            <a:pPr marL="0" indent="0" algn="ctr">
              <a:buNone/>
            </a:pPr>
            <a:r>
              <a:rPr lang="ru-RU" sz="2800"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Закон </a:t>
            </a:r>
            <a:r>
              <a:rPr lang="ru-RU" b="1" dirty="0">
                <a:latin typeface="Times New Roman" panose="02020603050405020304" pitchFamily="18" charset="0"/>
                <a:cs typeface="Times New Roman" panose="02020603050405020304" pitchFamily="18" charset="0"/>
              </a:rPr>
              <a:t>закрепляет право руководителя образовательной организации самостоятельно формировать нормативное поле и возлагает ответственность за разработку и её соответствие действующему законодательству.</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12033"/>
      </p:ext>
    </p:extLst>
  </p:cSld>
  <p:clrMapOvr>
    <a:masterClrMapping/>
  </p:clrMapOvr>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След самолета">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След самолета</Template>
  <TotalTime>654</TotalTime>
  <Words>4946</Words>
  <Application>Microsoft Office PowerPoint</Application>
  <PresentationFormat>Произвольный</PresentationFormat>
  <Paragraphs>177</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След самолета</vt:lpstr>
      <vt:lpstr>Нормативно-правовая база, регламентирующая работу с детьми с ОВЗ и детьми-инвалидами в ОО.  </vt:lpstr>
      <vt:lpstr>Федеральный уровень: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УРОВЕНЬ ДОУ</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Нормативно-правовая база, регламентирующая работу с детьми с ОВЗ и детьми-инвалидами в ОО. Разработка локальных актов в образовательных организациях по данному направлению</dc:title>
  <dc:creator>Таня</dc:creator>
  <cp:lastModifiedBy>Эльвира</cp:lastModifiedBy>
  <cp:revision>144</cp:revision>
  <dcterms:created xsi:type="dcterms:W3CDTF">2016-08-14T08:49:01Z</dcterms:created>
  <dcterms:modified xsi:type="dcterms:W3CDTF">2021-01-29T20:32:29Z</dcterms:modified>
</cp:coreProperties>
</file>